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80" r:id="rId3"/>
    <p:sldId id="287" r:id="rId4"/>
    <p:sldId id="292" r:id="rId5"/>
    <p:sldId id="291" r:id="rId6"/>
    <p:sldId id="281" r:id="rId7"/>
    <p:sldId id="290" r:id="rId8"/>
    <p:sldId id="293" r:id="rId9"/>
    <p:sldId id="289" r:id="rId10"/>
    <p:sldId id="285" r:id="rId11"/>
    <p:sldId id="288" r:id="rId12"/>
    <p:sldId id="284" r:id="rId13"/>
    <p:sldId id="295" r:id="rId14"/>
    <p:sldId id="298" r:id="rId15"/>
    <p:sldId id="296" r:id="rId16"/>
    <p:sldId id="297" r:id="rId17"/>
    <p:sldId id="286" r:id="rId18"/>
    <p:sldId id="26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deněk Myslík" initials="ZM" lastIdx="1" clrIdx="0">
    <p:extLst>
      <p:ext uri="{19B8F6BF-5375-455C-9EA6-DF929625EA0E}">
        <p15:presenceInfo xmlns:p15="http://schemas.microsoft.com/office/powerpoint/2012/main" userId="Zdeněk Myslí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F41"/>
    <a:srgbClr val="006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1"/>
  </p:normalViewPr>
  <p:slideViewPr>
    <p:cSldViewPr snapToGrid="0" snapToObjects="1">
      <p:cViewPr varScale="1">
        <p:scale>
          <a:sx n="89" d="100"/>
          <a:sy n="89" d="100"/>
        </p:scale>
        <p:origin x="96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cs-CZ" dirty="0"/>
              <a:t>Rozpočet OPŽP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2007 - 2013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List1!$A$2:$A$5</c:f>
              <c:numCache>
                <c:formatCode>General</c:formatCode>
                <c:ptCount val="1"/>
              </c:numCache>
            </c:numRef>
          </c:cat>
          <c:val>
            <c:numRef>
              <c:f>List1!$B$2:$B$5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6B-4760-A1C2-AD1602457CC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2014 - 2020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List1!$A$2:$A$5</c:f>
              <c:numCache>
                <c:formatCode>General</c:formatCode>
                <c:ptCount val="1"/>
              </c:numCache>
            </c:numRef>
          </c:cat>
          <c:val>
            <c:numRef>
              <c:f>List1!$C$2:$C$5</c:f>
              <c:numCache>
                <c:formatCode>General</c:formatCode>
                <c:ptCount val="1"/>
                <c:pt idx="0">
                  <c:v>2.79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6B-4760-A1C2-AD1602457CC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2021 - 2027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List1!$A$2:$A$5</c:f>
              <c:numCache>
                <c:formatCode>General</c:formatCode>
                <c:ptCount val="1"/>
              </c:numCache>
            </c:numRef>
          </c:cat>
          <c:val>
            <c:numRef>
              <c:f>List1!$D$2:$D$5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6B-4760-A1C2-AD1602457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364302800"/>
        <c:axId val="-364301168"/>
      </c:barChart>
      <c:catAx>
        <c:axId val="-36430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364301168"/>
        <c:crosses val="autoZero"/>
        <c:auto val="1"/>
        <c:lblAlgn val="ctr"/>
        <c:lblOffset val="100"/>
        <c:noMultiLvlLbl val="0"/>
      </c:catAx>
      <c:valAx>
        <c:axId val="-36430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smtClean="0"/>
                  <a:t>Mld.</a:t>
                </a:r>
                <a:r>
                  <a:rPr lang="cs-CZ" baseline="0" dirty="0" smtClean="0"/>
                  <a:t> EUR</a:t>
                </a:r>
                <a:endParaRPr lang="cs-CZ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36430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17830999559642"/>
          <c:y val="0.92860027206564277"/>
          <c:w val="0.81090680078718302"/>
          <c:h val="5.3716347581425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10T13:48:41.89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10T13:48:41.89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31159-DCD6-48E2-A2DD-F870F4982266}" type="doc">
      <dgm:prSet loTypeId="urn:microsoft.com/office/officeart/2005/8/layout/vList2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3C2EB999-DF51-4F5B-B871-921E31670D06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62 mld. Kč</a:t>
          </a:r>
          <a:endParaRPr lang="cs-CZ" dirty="0"/>
        </a:p>
      </dgm:t>
    </dgm:pt>
    <dgm:pt modelId="{A2509DB9-F538-4E22-BE53-E0BA38B9D976}" type="parTrans" cxnId="{7342E988-1AF3-4F50-8C2B-4F4A4FCB1703}">
      <dgm:prSet/>
      <dgm:spPr/>
      <dgm:t>
        <a:bodyPr/>
        <a:lstStyle/>
        <a:p>
          <a:endParaRPr lang="cs-CZ"/>
        </a:p>
      </dgm:t>
    </dgm:pt>
    <dgm:pt modelId="{0829CA23-36CA-4A35-AB7D-2DD5F5EEF80B}" type="sibTrans" cxnId="{7342E988-1AF3-4F50-8C2B-4F4A4FCB1703}">
      <dgm:prSet/>
      <dgm:spPr/>
      <dgm:t>
        <a:bodyPr/>
        <a:lstStyle/>
        <a:p>
          <a:endParaRPr lang="cs-CZ"/>
        </a:p>
      </dgm:t>
    </dgm:pt>
    <dgm:pt modelId="{C4DB65D6-ABD2-4C92-B1D2-02AEBB6FB323}" type="pres">
      <dgm:prSet presAssocID="{50431159-DCD6-48E2-A2DD-F870F49822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EC6F7DE-AA1E-4883-BD1F-ABF496720F7F}" type="pres">
      <dgm:prSet presAssocID="{3C2EB999-DF51-4F5B-B871-921E31670D0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8C45E68-D949-4034-8C10-5664945AFAB8}" type="presOf" srcId="{3C2EB999-DF51-4F5B-B871-921E31670D06}" destId="{5EC6F7DE-AA1E-4883-BD1F-ABF496720F7F}" srcOrd="0" destOrd="0" presId="urn:microsoft.com/office/officeart/2005/8/layout/vList2"/>
    <dgm:cxn modelId="{098D7660-15C4-449C-AB61-D43C8C3E85AF}" type="presOf" srcId="{50431159-DCD6-48E2-A2DD-F870F4982266}" destId="{C4DB65D6-ABD2-4C92-B1D2-02AEBB6FB323}" srcOrd="0" destOrd="0" presId="urn:microsoft.com/office/officeart/2005/8/layout/vList2"/>
    <dgm:cxn modelId="{7342E988-1AF3-4F50-8C2B-4F4A4FCB1703}" srcId="{50431159-DCD6-48E2-A2DD-F870F4982266}" destId="{3C2EB999-DF51-4F5B-B871-921E31670D06}" srcOrd="0" destOrd="0" parTransId="{A2509DB9-F538-4E22-BE53-E0BA38B9D976}" sibTransId="{0829CA23-36CA-4A35-AB7D-2DD5F5EEF80B}"/>
    <dgm:cxn modelId="{5FB56D32-BB07-4811-A74F-E088C6D2FEC4}" type="presParOf" srcId="{C4DB65D6-ABD2-4C92-B1D2-02AEBB6FB323}" destId="{5EC6F7DE-AA1E-4883-BD1F-ABF496720F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431159-DCD6-48E2-A2DD-F870F4982266}" type="doc">
      <dgm:prSet loTypeId="urn:microsoft.com/office/officeart/2005/8/layout/vList2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3C2EB999-DF51-4F5B-B871-921E31670D06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2,4 mld. EUR</a:t>
          </a:r>
          <a:endParaRPr lang="cs-CZ" dirty="0"/>
        </a:p>
      </dgm:t>
    </dgm:pt>
    <dgm:pt modelId="{A2509DB9-F538-4E22-BE53-E0BA38B9D976}" type="parTrans" cxnId="{7342E988-1AF3-4F50-8C2B-4F4A4FCB1703}">
      <dgm:prSet/>
      <dgm:spPr/>
      <dgm:t>
        <a:bodyPr/>
        <a:lstStyle/>
        <a:p>
          <a:endParaRPr lang="cs-CZ"/>
        </a:p>
      </dgm:t>
    </dgm:pt>
    <dgm:pt modelId="{0829CA23-36CA-4A35-AB7D-2DD5F5EEF80B}" type="sibTrans" cxnId="{7342E988-1AF3-4F50-8C2B-4F4A4FCB1703}">
      <dgm:prSet/>
      <dgm:spPr/>
      <dgm:t>
        <a:bodyPr/>
        <a:lstStyle/>
        <a:p>
          <a:endParaRPr lang="cs-CZ"/>
        </a:p>
      </dgm:t>
    </dgm:pt>
    <dgm:pt modelId="{C4DB65D6-ABD2-4C92-B1D2-02AEBB6FB323}" type="pres">
      <dgm:prSet presAssocID="{50431159-DCD6-48E2-A2DD-F870F49822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EC6F7DE-AA1E-4883-BD1F-ABF496720F7F}" type="pres">
      <dgm:prSet presAssocID="{3C2EB999-DF51-4F5B-B871-921E31670D0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8C45E68-D949-4034-8C10-5664945AFAB8}" type="presOf" srcId="{3C2EB999-DF51-4F5B-B871-921E31670D06}" destId="{5EC6F7DE-AA1E-4883-BD1F-ABF496720F7F}" srcOrd="0" destOrd="0" presId="urn:microsoft.com/office/officeart/2005/8/layout/vList2"/>
    <dgm:cxn modelId="{098D7660-15C4-449C-AB61-D43C8C3E85AF}" type="presOf" srcId="{50431159-DCD6-48E2-A2DD-F870F4982266}" destId="{C4DB65D6-ABD2-4C92-B1D2-02AEBB6FB323}" srcOrd="0" destOrd="0" presId="urn:microsoft.com/office/officeart/2005/8/layout/vList2"/>
    <dgm:cxn modelId="{7342E988-1AF3-4F50-8C2B-4F4A4FCB1703}" srcId="{50431159-DCD6-48E2-A2DD-F870F4982266}" destId="{3C2EB999-DF51-4F5B-B871-921E31670D06}" srcOrd="0" destOrd="0" parTransId="{A2509DB9-F538-4E22-BE53-E0BA38B9D976}" sibTransId="{0829CA23-36CA-4A35-AB7D-2DD5F5EEF80B}"/>
    <dgm:cxn modelId="{5FB56D32-BB07-4811-A74F-E088C6D2FEC4}" type="presParOf" srcId="{C4DB65D6-ABD2-4C92-B1D2-02AEBB6FB323}" destId="{5EC6F7DE-AA1E-4883-BD1F-ABF496720F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0E575C-54CF-4D19-8D44-749E78B8F10D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1AD8A1B2-3C23-4F9C-B01F-55B44209A920}">
      <dgm:prSet phldrT="[Text]"/>
      <dgm:spPr/>
      <dgm:t>
        <a:bodyPr/>
        <a:lstStyle/>
        <a:p>
          <a:r>
            <a:rPr lang="cs-CZ" dirty="0" smtClean="0"/>
            <a:t>Projektové schéma</a:t>
          </a:r>
          <a:endParaRPr lang="cs-CZ" dirty="0"/>
        </a:p>
      </dgm:t>
    </dgm:pt>
    <dgm:pt modelId="{470E41E9-F197-47CA-BB18-C84718442873}" type="parTrans" cxnId="{5B161B8F-91B0-4D30-8303-E6477CDED57E}">
      <dgm:prSet/>
      <dgm:spPr/>
      <dgm:t>
        <a:bodyPr/>
        <a:lstStyle/>
        <a:p>
          <a:endParaRPr lang="cs-CZ"/>
        </a:p>
      </dgm:t>
    </dgm:pt>
    <dgm:pt modelId="{E7C32249-AF1D-4A44-A7D6-A3F8016BDBD9}" type="sibTrans" cxnId="{5B161B8F-91B0-4D30-8303-E6477CDED57E}">
      <dgm:prSet/>
      <dgm:spPr/>
      <dgm:t>
        <a:bodyPr/>
        <a:lstStyle/>
        <a:p>
          <a:endParaRPr lang="cs-CZ"/>
        </a:p>
      </dgm:t>
    </dgm:pt>
    <dgm:pt modelId="{BB57564D-9F40-491A-A95B-E9F069B2F05C}">
      <dgm:prSet phldrT="[Text]"/>
      <dgm:spPr/>
      <dgm:t>
        <a:bodyPr/>
        <a:lstStyle/>
        <a:p>
          <a:r>
            <a:rPr lang="cs-CZ" dirty="0" smtClean="0"/>
            <a:t>Zjednodušená metoda vykazování</a:t>
          </a:r>
          <a:endParaRPr lang="cs-CZ" dirty="0"/>
        </a:p>
      </dgm:t>
    </dgm:pt>
    <dgm:pt modelId="{5CE53BC0-B730-493B-BFDA-CC8A31ED0931}" type="parTrans" cxnId="{B03A4119-7AD9-4B1A-895A-330B24438474}">
      <dgm:prSet/>
      <dgm:spPr/>
      <dgm:t>
        <a:bodyPr/>
        <a:lstStyle/>
        <a:p>
          <a:endParaRPr lang="cs-CZ"/>
        </a:p>
      </dgm:t>
    </dgm:pt>
    <dgm:pt modelId="{49AC3BEA-735A-47BA-8D85-BC493592DE20}" type="sibTrans" cxnId="{B03A4119-7AD9-4B1A-895A-330B24438474}">
      <dgm:prSet/>
      <dgm:spPr/>
      <dgm:t>
        <a:bodyPr/>
        <a:lstStyle/>
        <a:p>
          <a:endParaRPr lang="cs-CZ"/>
        </a:p>
      </dgm:t>
    </dgm:pt>
    <dgm:pt modelId="{094323B0-7E60-4CFF-8B28-0A4373691486}">
      <dgm:prSet phldrT="[Text]"/>
      <dgm:spPr/>
      <dgm:t>
        <a:bodyPr/>
        <a:lstStyle/>
        <a:p>
          <a:r>
            <a:rPr lang="cs-CZ" dirty="0" smtClean="0"/>
            <a:t>Administrace jen přes AOPK</a:t>
          </a:r>
          <a:endParaRPr lang="cs-CZ" dirty="0"/>
        </a:p>
      </dgm:t>
    </dgm:pt>
    <dgm:pt modelId="{48EA50DF-2283-4654-8485-14900E84AB56}" type="parTrans" cxnId="{9B11B893-D7BE-4E28-BCA2-7F180A45C8E3}">
      <dgm:prSet/>
      <dgm:spPr/>
      <dgm:t>
        <a:bodyPr/>
        <a:lstStyle/>
        <a:p>
          <a:endParaRPr lang="cs-CZ"/>
        </a:p>
      </dgm:t>
    </dgm:pt>
    <dgm:pt modelId="{22D4260F-32AA-4B39-99D0-6065AF19CF76}" type="sibTrans" cxnId="{9B11B893-D7BE-4E28-BCA2-7F180A45C8E3}">
      <dgm:prSet/>
      <dgm:spPr/>
      <dgm:t>
        <a:bodyPr/>
        <a:lstStyle/>
        <a:p>
          <a:endParaRPr lang="cs-CZ"/>
        </a:p>
      </dgm:t>
    </dgm:pt>
    <dgm:pt modelId="{B97D8356-7108-4674-8432-4C40DF5A40CC}">
      <dgm:prSet phldrT="[Text]"/>
      <dgm:spPr/>
      <dgm:t>
        <a:bodyPr/>
        <a:lstStyle/>
        <a:p>
          <a:r>
            <a:rPr lang="cs-CZ" dirty="0" smtClean="0"/>
            <a:t>Mimo projektové schéma</a:t>
          </a:r>
          <a:endParaRPr lang="cs-CZ" dirty="0"/>
        </a:p>
      </dgm:t>
    </dgm:pt>
    <dgm:pt modelId="{6839AB02-E892-4527-B46C-59EBFD14FE92}" type="parTrans" cxnId="{002FA0B8-EBB0-4BB4-93C0-4888B74FBA48}">
      <dgm:prSet/>
      <dgm:spPr/>
      <dgm:t>
        <a:bodyPr/>
        <a:lstStyle/>
        <a:p>
          <a:endParaRPr lang="cs-CZ"/>
        </a:p>
      </dgm:t>
    </dgm:pt>
    <dgm:pt modelId="{907FE3AA-F3D6-4FF5-9224-C23085090986}" type="sibTrans" cxnId="{002FA0B8-EBB0-4BB4-93C0-4888B74FBA48}">
      <dgm:prSet/>
      <dgm:spPr/>
      <dgm:t>
        <a:bodyPr/>
        <a:lstStyle/>
        <a:p>
          <a:endParaRPr lang="cs-CZ"/>
        </a:p>
      </dgm:t>
    </dgm:pt>
    <dgm:pt modelId="{4D85BA96-6B02-4A67-9718-32BBF9438AE8}">
      <dgm:prSet phldrT="[Text]"/>
      <dgm:spPr/>
      <dgm:t>
        <a:bodyPr/>
        <a:lstStyle/>
        <a:p>
          <a:r>
            <a:rPr lang="cs-CZ" dirty="0" smtClean="0"/>
            <a:t>Odborný posudek</a:t>
          </a:r>
          <a:endParaRPr lang="cs-CZ" dirty="0"/>
        </a:p>
      </dgm:t>
    </dgm:pt>
    <dgm:pt modelId="{1D2E2C97-2BFE-44C8-B471-70A0D77EDFA8}" type="parTrans" cxnId="{00A08F62-2E8F-470D-A8A7-DE83D0E634AD}">
      <dgm:prSet/>
      <dgm:spPr/>
      <dgm:t>
        <a:bodyPr/>
        <a:lstStyle/>
        <a:p>
          <a:endParaRPr lang="cs-CZ"/>
        </a:p>
      </dgm:t>
    </dgm:pt>
    <dgm:pt modelId="{A65F3AE8-3DD4-4D17-9F51-310793A92FE0}" type="sibTrans" cxnId="{00A08F62-2E8F-470D-A8A7-DE83D0E634AD}">
      <dgm:prSet/>
      <dgm:spPr/>
      <dgm:t>
        <a:bodyPr/>
        <a:lstStyle/>
        <a:p>
          <a:endParaRPr lang="cs-CZ"/>
        </a:p>
      </dgm:t>
    </dgm:pt>
    <dgm:pt modelId="{8C540F24-B899-46E7-B15F-6A285761E504}">
      <dgm:prSet phldrT="[Text]"/>
      <dgm:spPr/>
      <dgm:t>
        <a:bodyPr/>
        <a:lstStyle/>
        <a:p>
          <a:r>
            <a:rPr lang="cs-CZ" dirty="0" smtClean="0"/>
            <a:t>Nad 200 000 </a:t>
          </a:r>
          <a:r>
            <a:rPr lang="cs-C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€</a:t>
          </a:r>
          <a:endParaRPr lang="cs-CZ" dirty="0"/>
        </a:p>
      </dgm:t>
    </dgm:pt>
    <dgm:pt modelId="{866E4574-8627-4FFB-B123-24E15A2C09B5}" type="parTrans" cxnId="{36240AF8-A9C8-4044-B17A-A9129863438E}">
      <dgm:prSet/>
      <dgm:spPr/>
      <dgm:t>
        <a:bodyPr/>
        <a:lstStyle/>
        <a:p>
          <a:endParaRPr lang="cs-CZ"/>
        </a:p>
      </dgm:t>
    </dgm:pt>
    <dgm:pt modelId="{BD38A785-99C2-48BE-9A60-805F4FAFC93B}" type="sibTrans" cxnId="{36240AF8-A9C8-4044-B17A-A9129863438E}">
      <dgm:prSet/>
      <dgm:spPr/>
      <dgm:t>
        <a:bodyPr/>
        <a:lstStyle/>
        <a:p>
          <a:endParaRPr lang="cs-CZ"/>
        </a:p>
      </dgm:t>
    </dgm:pt>
    <dgm:pt modelId="{E588073D-4371-43D4-9958-28F8BE5C6727}">
      <dgm:prSet phldrT="[Text]"/>
      <dgm:spPr/>
      <dgm:t>
        <a:bodyPr/>
        <a:lstStyle/>
        <a:p>
          <a:r>
            <a:rPr lang="cs-CZ" dirty="0" smtClean="0"/>
            <a:t>Administrace SFŽP</a:t>
          </a:r>
          <a:endParaRPr lang="cs-CZ" dirty="0"/>
        </a:p>
      </dgm:t>
    </dgm:pt>
    <dgm:pt modelId="{A710B2F2-077D-4D44-ACC5-844EB3A57B54}" type="parTrans" cxnId="{D1476C85-C014-43BC-9F82-4F899E3E60A9}">
      <dgm:prSet/>
      <dgm:spPr/>
      <dgm:t>
        <a:bodyPr/>
        <a:lstStyle/>
        <a:p>
          <a:endParaRPr lang="cs-CZ"/>
        </a:p>
      </dgm:t>
    </dgm:pt>
    <dgm:pt modelId="{8E5703FE-7F4C-4630-BED1-0F28CF5635B5}" type="sibTrans" cxnId="{D1476C85-C014-43BC-9F82-4F899E3E60A9}">
      <dgm:prSet/>
      <dgm:spPr/>
      <dgm:t>
        <a:bodyPr/>
        <a:lstStyle/>
        <a:p>
          <a:endParaRPr lang="cs-CZ"/>
        </a:p>
      </dgm:t>
    </dgm:pt>
    <dgm:pt modelId="{D2A99F66-95E3-45C2-BBB6-AC1A3155F4B9}" type="pres">
      <dgm:prSet presAssocID="{E80E575C-54CF-4D19-8D44-749E78B8F1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E2DCB65-C05E-4018-8315-A8E13F0C9860}" type="pres">
      <dgm:prSet presAssocID="{1AD8A1B2-3C23-4F9C-B01F-55B44209A920}" presName="composite" presStyleCnt="0"/>
      <dgm:spPr/>
    </dgm:pt>
    <dgm:pt modelId="{7B053921-8F2B-464C-B99C-F0A9C7CE5CCC}" type="pres">
      <dgm:prSet presAssocID="{1AD8A1B2-3C23-4F9C-B01F-55B44209A92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0A0112-5FB3-4902-820A-D536F906EC64}" type="pres">
      <dgm:prSet presAssocID="{1AD8A1B2-3C23-4F9C-B01F-55B44209A92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4893CC-D758-4B73-B673-855D029A1AE7}" type="pres">
      <dgm:prSet presAssocID="{E7C32249-AF1D-4A44-A7D6-A3F8016BDBD9}" presName="space" presStyleCnt="0"/>
      <dgm:spPr/>
    </dgm:pt>
    <dgm:pt modelId="{66416F30-34FA-4496-A67C-E272A53DA033}" type="pres">
      <dgm:prSet presAssocID="{B97D8356-7108-4674-8432-4C40DF5A40CC}" presName="composite" presStyleCnt="0"/>
      <dgm:spPr/>
    </dgm:pt>
    <dgm:pt modelId="{45928BC4-60E1-4710-A887-174471E42F11}" type="pres">
      <dgm:prSet presAssocID="{B97D8356-7108-4674-8432-4C40DF5A40C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F9FD70-D910-4F48-BFBF-2E87CDE2AAF6}" type="pres">
      <dgm:prSet presAssocID="{B97D8356-7108-4674-8432-4C40DF5A40C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47BF5EF-31FE-4FD6-BB33-D8466428A30A}" type="presOf" srcId="{B97D8356-7108-4674-8432-4C40DF5A40CC}" destId="{45928BC4-60E1-4710-A887-174471E42F11}" srcOrd="0" destOrd="0" presId="urn:microsoft.com/office/officeart/2005/8/layout/hList1"/>
    <dgm:cxn modelId="{5B161B8F-91B0-4D30-8303-E6477CDED57E}" srcId="{E80E575C-54CF-4D19-8D44-749E78B8F10D}" destId="{1AD8A1B2-3C23-4F9C-B01F-55B44209A920}" srcOrd="0" destOrd="0" parTransId="{470E41E9-F197-47CA-BB18-C84718442873}" sibTransId="{E7C32249-AF1D-4A44-A7D6-A3F8016BDBD9}"/>
    <dgm:cxn modelId="{B03A4119-7AD9-4B1A-895A-330B24438474}" srcId="{1AD8A1B2-3C23-4F9C-B01F-55B44209A920}" destId="{BB57564D-9F40-491A-A95B-E9F069B2F05C}" srcOrd="0" destOrd="0" parTransId="{5CE53BC0-B730-493B-BFDA-CC8A31ED0931}" sibTransId="{49AC3BEA-735A-47BA-8D85-BC493592DE20}"/>
    <dgm:cxn modelId="{002FA0B8-EBB0-4BB4-93C0-4888B74FBA48}" srcId="{E80E575C-54CF-4D19-8D44-749E78B8F10D}" destId="{B97D8356-7108-4674-8432-4C40DF5A40CC}" srcOrd="1" destOrd="0" parTransId="{6839AB02-E892-4527-B46C-59EBFD14FE92}" sibTransId="{907FE3AA-F3D6-4FF5-9224-C23085090986}"/>
    <dgm:cxn modelId="{21DD94A9-C8F9-4AFF-9D70-0DC3F2EA9F84}" type="presOf" srcId="{BB57564D-9F40-491A-A95B-E9F069B2F05C}" destId="{230A0112-5FB3-4902-820A-D536F906EC64}" srcOrd="0" destOrd="0" presId="urn:microsoft.com/office/officeart/2005/8/layout/hList1"/>
    <dgm:cxn modelId="{00A08F62-2E8F-470D-A8A7-DE83D0E634AD}" srcId="{B97D8356-7108-4674-8432-4C40DF5A40CC}" destId="{4D85BA96-6B02-4A67-9718-32BBF9438AE8}" srcOrd="0" destOrd="0" parTransId="{1D2E2C97-2BFE-44C8-B471-70A0D77EDFA8}" sibTransId="{A65F3AE8-3DD4-4D17-9F51-310793A92FE0}"/>
    <dgm:cxn modelId="{36240AF8-A9C8-4044-B17A-A9129863438E}" srcId="{B97D8356-7108-4674-8432-4C40DF5A40CC}" destId="{8C540F24-B899-46E7-B15F-6A285761E504}" srcOrd="2" destOrd="0" parTransId="{866E4574-8627-4FFB-B123-24E15A2C09B5}" sibTransId="{BD38A785-99C2-48BE-9A60-805F4FAFC93B}"/>
    <dgm:cxn modelId="{9B11B893-D7BE-4E28-BCA2-7F180A45C8E3}" srcId="{1AD8A1B2-3C23-4F9C-B01F-55B44209A920}" destId="{094323B0-7E60-4CFF-8B28-0A4373691486}" srcOrd="1" destOrd="0" parTransId="{48EA50DF-2283-4654-8485-14900E84AB56}" sibTransId="{22D4260F-32AA-4B39-99D0-6065AF19CF76}"/>
    <dgm:cxn modelId="{B0BCD67C-BC4B-42DF-88D8-7EA09AB02B93}" type="presOf" srcId="{1AD8A1B2-3C23-4F9C-B01F-55B44209A920}" destId="{7B053921-8F2B-464C-B99C-F0A9C7CE5CCC}" srcOrd="0" destOrd="0" presId="urn:microsoft.com/office/officeart/2005/8/layout/hList1"/>
    <dgm:cxn modelId="{34B8891C-E801-467A-AA04-730CF9281C9E}" type="presOf" srcId="{4D85BA96-6B02-4A67-9718-32BBF9438AE8}" destId="{B9F9FD70-D910-4F48-BFBF-2E87CDE2AAF6}" srcOrd="0" destOrd="0" presId="urn:microsoft.com/office/officeart/2005/8/layout/hList1"/>
    <dgm:cxn modelId="{D5ACD690-7E69-40B9-A554-E44AD2C94B6B}" type="presOf" srcId="{8C540F24-B899-46E7-B15F-6A285761E504}" destId="{B9F9FD70-D910-4F48-BFBF-2E87CDE2AAF6}" srcOrd="0" destOrd="2" presId="urn:microsoft.com/office/officeart/2005/8/layout/hList1"/>
    <dgm:cxn modelId="{D1476C85-C014-43BC-9F82-4F899E3E60A9}" srcId="{B97D8356-7108-4674-8432-4C40DF5A40CC}" destId="{E588073D-4371-43D4-9958-28F8BE5C6727}" srcOrd="1" destOrd="0" parTransId="{A710B2F2-077D-4D44-ACC5-844EB3A57B54}" sibTransId="{8E5703FE-7F4C-4630-BED1-0F28CF5635B5}"/>
    <dgm:cxn modelId="{7A278127-C0F9-4B63-A557-B315DE19B799}" type="presOf" srcId="{E588073D-4371-43D4-9958-28F8BE5C6727}" destId="{B9F9FD70-D910-4F48-BFBF-2E87CDE2AAF6}" srcOrd="0" destOrd="1" presId="urn:microsoft.com/office/officeart/2005/8/layout/hList1"/>
    <dgm:cxn modelId="{DC481A3B-D7ED-4500-92F9-8CCCC2DCDD1D}" type="presOf" srcId="{E80E575C-54CF-4D19-8D44-749E78B8F10D}" destId="{D2A99F66-95E3-45C2-BBB6-AC1A3155F4B9}" srcOrd="0" destOrd="0" presId="urn:microsoft.com/office/officeart/2005/8/layout/hList1"/>
    <dgm:cxn modelId="{6FBB272B-2B03-4211-A037-7134E60C7E46}" type="presOf" srcId="{094323B0-7E60-4CFF-8B28-0A4373691486}" destId="{230A0112-5FB3-4902-820A-D536F906EC64}" srcOrd="0" destOrd="1" presId="urn:microsoft.com/office/officeart/2005/8/layout/hList1"/>
    <dgm:cxn modelId="{A942F0F4-4F76-4236-AE37-022C83909AAE}" type="presParOf" srcId="{D2A99F66-95E3-45C2-BBB6-AC1A3155F4B9}" destId="{6E2DCB65-C05E-4018-8315-A8E13F0C9860}" srcOrd="0" destOrd="0" presId="urn:microsoft.com/office/officeart/2005/8/layout/hList1"/>
    <dgm:cxn modelId="{014E4350-C482-4FA3-953F-270E9DB96CC7}" type="presParOf" srcId="{6E2DCB65-C05E-4018-8315-A8E13F0C9860}" destId="{7B053921-8F2B-464C-B99C-F0A9C7CE5CCC}" srcOrd="0" destOrd="0" presId="urn:microsoft.com/office/officeart/2005/8/layout/hList1"/>
    <dgm:cxn modelId="{A4145E7A-1F54-4526-A182-9778EB1F2C32}" type="presParOf" srcId="{6E2DCB65-C05E-4018-8315-A8E13F0C9860}" destId="{230A0112-5FB3-4902-820A-D536F906EC64}" srcOrd="1" destOrd="0" presId="urn:microsoft.com/office/officeart/2005/8/layout/hList1"/>
    <dgm:cxn modelId="{AF622635-E51A-429E-9938-DB0F86D26C9D}" type="presParOf" srcId="{D2A99F66-95E3-45C2-BBB6-AC1A3155F4B9}" destId="{154893CC-D758-4B73-B673-855D029A1AE7}" srcOrd="1" destOrd="0" presId="urn:microsoft.com/office/officeart/2005/8/layout/hList1"/>
    <dgm:cxn modelId="{AE4CEE5F-18D1-4A07-B345-71E0825C4248}" type="presParOf" srcId="{D2A99F66-95E3-45C2-BBB6-AC1A3155F4B9}" destId="{66416F30-34FA-4496-A67C-E272A53DA033}" srcOrd="2" destOrd="0" presId="urn:microsoft.com/office/officeart/2005/8/layout/hList1"/>
    <dgm:cxn modelId="{8AA1E926-0A85-4759-ADF3-88E861C7BD99}" type="presParOf" srcId="{66416F30-34FA-4496-A67C-E272A53DA033}" destId="{45928BC4-60E1-4710-A887-174471E42F11}" srcOrd="0" destOrd="0" presId="urn:microsoft.com/office/officeart/2005/8/layout/hList1"/>
    <dgm:cxn modelId="{58D73565-3A99-46E2-91E2-3727235E9D79}" type="presParOf" srcId="{66416F30-34FA-4496-A67C-E272A53DA033}" destId="{B9F9FD70-D910-4F48-BFBF-2E87CDE2AA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6F7DE-AA1E-4883-BD1F-ABF496720F7F}">
      <dsp:nvSpPr>
        <dsp:cNvPr id="0" name=""/>
        <dsp:cNvSpPr/>
      </dsp:nvSpPr>
      <dsp:spPr>
        <a:xfrm>
          <a:off x="0" y="13769"/>
          <a:ext cx="2955644" cy="20287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100" kern="1200" dirty="0" smtClean="0">
              <a:solidFill>
                <a:schemeClr val="tx1"/>
              </a:solidFill>
            </a:rPr>
            <a:t>62 mld. Kč</a:t>
          </a:r>
          <a:endParaRPr lang="cs-CZ" sz="5100" kern="1200" dirty="0"/>
        </a:p>
      </dsp:txBody>
      <dsp:txXfrm>
        <a:off x="99037" y="112806"/>
        <a:ext cx="2757570" cy="1830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6F7DE-AA1E-4883-BD1F-ABF496720F7F}">
      <dsp:nvSpPr>
        <dsp:cNvPr id="0" name=""/>
        <dsp:cNvSpPr/>
      </dsp:nvSpPr>
      <dsp:spPr>
        <a:xfrm>
          <a:off x="0" y="17050"/>
          <a:ext cx="2462113" cy="14320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solidFill>
                <a:schemeClr val="tx1"/>
              </a:solidFill>
            </a:rPr>
            <a:t>2,4 mld. EUR</a:t>
          </a:r>
          <a:endParaRPr lang="cs-CZ" sz="3600" kern="1200" dirty="0"/>
        </a:p>
      </dsp:txBody>
      <dsp:txXfrm>
        <a:off x="69908" y="86958"/>
        <a:ext cx="2322297" cy="1292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53921-8F2B-464C-B99C-F0A9C7CE5CCC}">
      <dsp:nvSpPr>
        <dsp:cNvPr id="0" name=""/>
        <dsp:cNvSpPr/>
      </dsp:nvSpPr>
      <dsp:spPr>
        <a:xfrm>
          <a:off x="39" y="450194"/>
          <a:ext cx="3798093" cy="13081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Projektové schéma</a:t>
          </a:r>
          <a:endParaRPr lang="cs-CZ" sz="3600" kern="1200" dirty="0"/>
        </a:p>
      </dsp:txBody>
      <dsp:txXfrm>
        <a:off x="39" y="450194"/>
        <a:ext cx="3798093" cy="1308171"/>
      </dsp:txXfrm>
    </dsp:sp>
    <dsp:sp modelId="{230A0112-5FB3-4902-820A-D536F906EC64}">
      <dsp:nvSpPr>
        <dsp:cNvPr id="0" name=""/>
        <dsp:cNvSpPr/>
      </dsp:nvSpPr>
      <dsp:spPr>
        <a:xfrm>
          <a:off x="39" y="1758366"/>
          <a:ext cx="3798093" cy="321010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smtClean="0"/>
            <a:t>Zjednodušená metoda vykazování</a:t>
          </a:r>
          <a:endParaRPr lang="cs-CZ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smtClean="0"/>
            <a:t>Administrace jen přes AOPK</a:t>
          </a:r>
          <a:endParaRPr lang="cs-CZ" sz="3600" kern="1200" dirty="0"/>
        </a:p>
      </dsp:txBody>
      <dsp:txXfrm>
        <a:off x="39" y="1758366"/>
        <a:ext cx="3798093" cy="3210105"/>
      </dsp:txXfrm>
    </dsp:sp>
    <dsp:sp modelId="{45928BC4-60E1-4710-A887-174471E42F11}">
      <dsp:nvSpPr>
        <dsp:cNvPr id="0" name=""/>
        <dsp:cNvSpPr/>
      </dsp:nvSpPr>
      <dsp:spPr>
        <a:xfrm>
          <a:off x="4329866" y="450194"/>
          <a:ext cx="3798093" cy="13081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Mimo projektové schéma</a:t>
          </a:r>
          <a:endParaRPr lang="cs-CZ" sz="3600" kern="1200" dirty="0"/>
        </a:p>
      </dsp:txBody>
      <dsp:txXfrm>
        <a:off x="4329866" y="450194"/>
        <a:ext cx="3798093" cy="1308171"/>
      </dsp:txXfrm>
    </dsp:sp>
    <dsp:sp modelId="{B9F9FD70-D910-4F48-BFBF-2E87CDE2AAF6}">
      <dsp:nvSpPr>
        <dsp:cNvPr id="0" name=""/>
        <dsp:cNvSpPr/>
      </dsp:nvSpPr>
      <dsp:spPr>
        <a:xfrm>
          <a:off x="4329866" y="1758366"/>
          <a:ext cx="3798093" cy="321010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smtClean="0"/>
            <a:t>Odborný posudek</a:t>
          </a:r>
          <a:endParaRPr lang="cs-CZ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smtClean="0"/>
            <a:t>Administrace SFŽP</a:t>
          </a:r>
          <a:endParaRPr lang="cs-CZ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smtClean="0"/>
            <a:t>Nad 200 000 </a:t>
          </a:r>
          <a:r>
            <a:rPr lang="cs-CZ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€</a:t>
          </a:r>
          <a:endParaRPr lang="cs-CZ" sz="3600" kern="1200" dirty="0"/>
        </a:p>
      </dsp:txBody>
      <dsp:txXfrm>
        <a:off x="4329866" y="1758366"/>
        <a:ext cx="3798093" cy="3210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6CA74-7D12-B147-9250-8E2EF9288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EB8F85-2EC8-514A-AF5B-15B365C2E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75A6F9-B8C3-4A4D-8296-A54C76A2E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1A6FB8-2CB5-F94E-8E77-28F94B07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23825D-1B5C-7446-A3BC-3A5E1EA4C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79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33F6D-ED28-6C4A-ACD4-E9FA7523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D3ACB2-CE9A-2D49-9D1D-035317AF9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32AF7C-03E7-CF42-AD8F-8564FB3B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DB1E95-86CB-BD4D-B370-697F361D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A271FE-0DE7-FF40-881A-75ACDC8E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80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E0632B4-4EEE-E043-9781-95D5FE6E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36060F-1CC5-4047-AA20-D2CBC0C50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C7B9BB-2AD4-D244-A4D7-1F3A1123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FC2DF3-A49D-7B4A-A1D5-E3FC79FEA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E0310C-14C0-C04F-A505-70845D864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3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D5E54-188C-3A4A-BD67-C145FD37B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26DB05-CCEE-EE48-9583-8EF161064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6FE8D6-1197-3A41-B821-5DADCAF3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2A530E-3716-8448-A35E-9A68D41F1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C5C6DB-467A-3E46-A748-1D575CA0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22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0B246-34FC-4947-832F-A677FC3D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EED4B6-864E-3242-83D5-391D3EF0E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E34DF-8714-784E-BBE1-E8A45975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05564F-67E2-3A47-9EF8-D1242C27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BD1569-7DBD-5D4A-90FA-8FE838F0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38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0A701-3DEA-364E-9A66-CC9E1504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B640BF-6D33-8245-88C1-0AA60E101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D8847E-EAB1-5646-AE16-CE5C673AA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2B5987-143F-654B-BB01-BAB91E911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FF10D5-73F2-2A45-BFD4-1B8E1464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470B80-FC08-AA48-8FFE-6E99E005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06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54235-B9B3-0A40-9AE5-BE37D57A5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FE1C76-2C20-E44B-BE3E-3B37FD99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C8412D-4B06-3A49-90F8-FC6C9B8FC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31B1822-F70C-E148-BD9C-007ED845F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3286906-2D5B-EF42-BB41-7B760843B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651DEC7-A583-8649-B5DC-8E754969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9C35138-9F4A-1B4D-8CCF-FDA2ABA7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0AD9DDD-DC44-544B-A413-D02F8299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02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060634-EB24-E540-8A42-C3132F89D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38FF8D5-F290-C046-8510-B1130EE0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73CF7A-D91D-9742-BCFA-06C3F524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F0767D-C961-C041-A513-6EB2AC3F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93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14E8116-F6E2-1043-949D-B831A4043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522A23E-81AE-5041-ADFF-CDAAF9DC3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1BC898-4099-D04E-BC9F-CA574EA4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56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BF4A5-BB99-B14F-81FC-69BE848C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BBA6DE-A87A-A84F-BAA0-7760DE640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418F31-B788-7947-B7E9-4E50D035F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818710-51DB-C147-B4AE-140DD44A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089357-5A4E-9443-AF78-6EC39700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AE1D8D-9AF6-AF40-A10B-FE07CEB0D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01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F3873F-C5AB-4B4A-A1CA-B757C028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8211B48-FDCB-1F4B-BE0C-6E425201E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11C09B-9821-A24E-A81B-5904E47F2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E37E95-3C81-FE4D-961A-353ACDA0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FCA679-8DFA-8C43-94AF-917A71E3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338643-C849-6849-8973-8FEA0A3BE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57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82E3A9E-956B-3745-B12B-7F16922A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2BC223-C578-E349-9970-EB48B3139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49F72C-01D0-9C46-898C-B922CEF13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0A260-4F65-DF4A-ACCF-4A98C018891B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70298D-F039-8146-81DC-7077319E3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F9186A-7673-A14E-9E5A-AB42EADA3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94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zdenek.myslik@nature.cz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hyperlink" Target="mailto:vaclava.svantnerova@nature.cz" TargetMode="External"/><Relationship Id="rId4" Type="http://schemas.openxmlformats.org/officeDocument/2006/relationships/hyperlink" Target="mailto:martin.jiran@nature.cz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ozpocet.nature.cz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5F8EA60-1D40-D945-BDE3-8F3F6106B495}"/>
              </a:ext>
            </a:extLst>
          </p:cNvPr>
          <p:cNvSpPr txBox="1"/>
          <p:nvPr/>
        </p:nvSpPr>
        <p:spPr>
          <a:xfrm>
            <a:off x="354278" y="1965532"/>
            <a:ext cx="11483439" cy="8180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6000"/>
              </a:lnSpc>
              <a:spcAft>
                <a:spcPts val="1200"/>
              </a:spcAft>
            </a:pPr>
            <a:r>
              <a:rPr lang="cs-CZ" sz="4400" b="1" dirty="0" smtClean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Možnosti čerpání dotací</a:t>
            </a:r>
            <a:endParaRPr lang="cs-CZ" sz="6000" b="1" dirty="0">
              <a:solidFill>
                <a:srgbClr val="00604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544C04F-F656-7545-ACB7-AB4D9892CB7E}"/>
              </a:ext>
            </a:extLst>
          </p:cNvPr>
          <p:cNvSpPr txBox="1"/>
          <p:nvPr/>
        </p:nvSpPr>
        <p:spPr>
          <a:xfrm>
            <a:off x="2536371" y="4376282"/>
            <a:ext cx="7119257" cy="86177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cs-CZ" sz="20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Zdeněk Myslík</a:t>
            </a:r>
          </a:p>
          <a:p>
            <a:pPr algn="ctr">
              <a:spcBef>
                <a:spcPts val="1200"/>
              </a:spcBef>
            </a:pPr>
            <a:r>
              <a:rPr lang="cs-CZ" sz="20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</a:t>
            </a: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ČR, </a:t>
            </a:r>
            <a:r>
              <a:rPr lang="cs-CZ" sz="20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 Správa CHKO Český les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E6D87B1-70B0-DE49-8FE7-1D9CCDB2DF3F}"/>
              </a:ext>
            </a:extLst>
          </p:cNvPr>
          <p:cNvSpPr txBox="1"/>
          <p:nvPr/>
        </p:nvSpPr>
        <p:spPr>
          <a:xfrm>
            <a:off x="2536371" y="5650656"/>
            <a:ext cx="7119257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březen 2024, Přimda</a:t>
            </a:r>
            <a:endParaRPr lang="cs-CZ" sz="24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51E8B05-EF91-1143-8AA4-983037E4193E}"/>
              </a:ext>
            </a:extLst>
          </p:cNvPr>
          <p:cNvCxnSpPr/>
          <p:nvPr/>
        </p:nvCxnSpPr>
        <p:spPr>
          <a:xfrm>
            <a:off x="5375999" y="5434586"/>
            <a:ext cx="1440000" cy="0"/>
          </a:xfrm>
          <a:prstGeom prst="line">
            <a:avLst/>
          </a:prstGeom>
          <a:ln w="25400">
            <a:solidFill>
              <a:srgbClr val="84BF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231F6627-7280-8E47-9EAF-814EE4DB1F85}"/>
              </a:ext>
            </a:extLst>
          </p:cNvPr>
          <p:cNvSpPr/>
          <p:nvPr/>
        </p:nvSpPr>
        <p:spPr>
          <a:xfrm>
            <a:off x="3948263" y="6372000"/>
            <a:ext cx="4295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Agentura ochrany přírody a krajiny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pic>
        <p:nvPicPr>
          <p:cNvPr id="9" name="Picture 2" descr="komp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396" y="3448175"/>
            <a:ext cx="5459202" cy="65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Zástupný symbol pro obsah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257113"/>
            <a:ext cx="3886674" cy="95033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245" y="255200"/>
            <a:ext cx="1737293" cy="102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6" name="TextovéPole 1"/>
          <p:cNvSpPr/>
          <p:nvPr/>
        </p:nvSpPr>
        <p:spPr>
          <a:xfrm>
            <a:off x="430720" y="128016"/>
            <a:ext cx="10724616" cy="16297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spc="-1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Národní plán obnovy </a:t>
            </a:r>
          </a:p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spc="-1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„NPO_POPFK“</a:t>
            </a:r>
            <a:endParaRPr kumimoji="0" lang="cs-CZ" sz="40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13232" y="1857824"/>
            <a:ext cx="8010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Do 31. prosince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Do 250 tis. Kč (mimo studie)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Dotace až 100 %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Ceny dle Nákladů obvyklých opatření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687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6" name="TextovéPole 1"/>
          <p:cNvSpPr/>
          <p:nvPr/>
        </p:nvSpPr>
        <p:spPr>
          <a:xfrm>
            <a:off x="430720" y="543290"/>
            <a:ext cx="10724616" cy="7992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spc="-1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Obecné podmínky</a:t>
            </a:r>
            <a:endParaRPr kumimoji="0" lang="cs-CZ" sz="40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32104" y="1437200"/>
            <a:ext cx="8010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Pozitivní přínos pro přírodu </a:t>
            </a:r>
          </a:p>
          <a:p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 souladu s platnou legislativou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Ceny dle „Nákladů obvyklých opatření“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Podle standardů ochrany přírody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Posouzení žádostí dle vhodnosti v lokalitě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033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5" name="TextovéPole 1"/>
          <p:cNvSpPr/>
          <p:nvPr/>
        </p:nvSpPr>
        <p:spPr>
          <a:xfrm>
            <a:off x="128016" y="470138"/>
            <a:ext cx="11859768" cy="7992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spc="-1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Jak na dotaci?</a:t>
            </a:r>
            <a:endParaRPr kumimoji="0" lang="cs-CZ" sz="40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32688" y="1269352"/>
            <a:ext cx="101132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Na kontaktní adresu emailem zaslat - Stručný popis záměru, </a:t>
            </a:r>
            <a:r>
              <a:rPr lang="cs-CZ" dirty="0"/>
              <a:t>katastrální území a parcelní </a:t>
            </a:r>
            <a:r>
              <a:rPr lang="cs-CZ" dirty="0" smtClean="0"/>
              <a:t>číslo a kontakt</a:t>
            </a:r>
          </a:p>
          <a:p>
            <a:r>
              <a:rPr lang="cs-CZ" dirty="0" smtClean="0"/>
              <a:t>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Pracoviště sdělí možnosti a podmínky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Terénní šeření (i bez účasti žadatele)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Zpracování „projektu“, získání potřebných podkladů, povolení apod.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Zpracování a odeslání žádosti na AOPK ČR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Obdržení Rozhodnutí o přidělení dotace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Realizace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Proplacení dotace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45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7" name="TextovéPole 1"/>
          <p:cNvSpPr/>
          <p:nvPr/>
        </p:nvSpPr>
        <p:spPr>
          <a:xfrm>
            <a:off x="1199160" y="199524"/>
            <a:ext cx="9790200" cy="7992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6047"/>
                </a:solidFill>
                <a:effectLst/>
                <a:uLnTx/>
                <a:uFillTx/>
                <a:latin typeface="Arial Black"/>
                <a:ea typeface="DejaVu Sans"/>
                <a:cs typeface="DejaVu Sans"/>
              </a:rPr>
              <a:t>Výsadba dřevin</a:t>
            </a:r>
            <a:endParaRPr kumimoji="0" lang="cs-CZ" sz="40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" y="2177288"/>
            <a:ext cx="6033516" cy="4022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692" y="1171448"/>
            <a:ext cx="6033516" cy="4022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530352" y="1069848"/>
            <a:ext cx="538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Výsadba ovocných i neovocných dřevin + následná péče</a:t>
            </a:r>
          </a:p>
          <a:p>
            <a:r>
              <a:rPr lang="cs-CZ" dirty="0" smtClean="0"/>
              <a:t>Tvorba krajinotvorných prvků, alejí, mezí apod.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91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4" name="TextovéPole 1"/>
          <p:cNvSpPr/>
          <p:nvPr/>
        </p:nvSpPr>
        <p:spPr>
          <a:xfrm>
            <a:off x="1196758" y="126812"/>
            <a:ext cx="9790200" cy="7992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ts val="6001"/>
              </a:lnSpc>
            </a:pPr>
            <a:r>
              <a:rPr lang="cs-CZ" sz="4000" b="1" spc="-1" dirty="0">
                <a:solidFill>
                  <a:srgbClr val="006047"/>
                </a:solidFill>
                <a:latin typeface="Arial Black"/>
              </a:rPr>
              <a:t>Opatření v </a:t>
            </a:r>
            <a:r>
              <a:rPr lang="cs-CZ" sz="4000" b="1" spc="-1" dirty="0" smtClean="0">
                <a:solidFill>
                  <a:srgbClr val="006047"/>
                </a:solidFill>
                <a:latin typeface="Arial Black"/>
              </a:rPr>
              <a:t>lesních</a:t>
            </a:r>
            <a:endParaRPr lang="cs-CZ" sz="4000" b="1" strike="noStrike" spc="-1" dirty="0">
              <a:latin typeface="Arial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146"/>
          <a:stretch/>
        </p:blipFill>
        <p:spPr>
          <a:xfrm>
            <a:off x="325467" y="2046597"/>
            <a:ext cx="5194387" cy="40701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02"/>
          <a:stretch/>
        </p:blipFill>
        <p:spPr>
          <a:xfrm>
            <a:off x="5698273" y="2046597"/>
            <a:ext cx="6202497" cy="40685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387013" y="1024646"/>
            <a:ext cx="7346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Podpora přirozeného druhového složení </a:t>
            </a:r>
          </a:p>
          <a:p>
            <a:r>
              <a:rPr lang="cs-CZ" dirty="0" smtClean="0"/>
              <a:t>Mimo zjednodušené metody vykazování – žádost na SFŽP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6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44062" y="-19008"/>
            <a:ext cx="10509258" cy="1213946"/>
          </a:xfrm>
        </p:spPr>
        <p:txBody>
          <a:bodyPr/>
          <a:lstStyle/>
          <a:p>
            <a:pPr algn="ctr"/>
            <a:r>
              <a:rPr lang="cs-CZ" sz="4000" b="1" spc="-1" dirty="0">
                <a:solidFill>
                  <a:srgbClr val="006047"/>
                </a:solidFill>
                <a:latin typeface="Arial Black"/>
              </a:rPr>
              <a:t>Péče o </a:t>
            </a:r>
            <a:r>
              <a:rPr lang="cs-CZ" sz="4000" b="1" spc="-1" dirty="0" smtClean="0">
                <a:solidFill>
                  <a:srgbClr val="006047"/>
                </a:solidFill>
                <a:latin typeface="Arial Black"/>
              </a:rPr>
              <a:t>cenná travní společenstva</a:t>
            </a:r>
            <a:endParaRPr lang="cs-CZ" sz="40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2483" y="905256"/>
            <a:ext cx="505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TTP s výskytem zvláště chráněných druhů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37"/>
          <a:stretch/>
        </p:blipFill>
        <p:spPr>
          <a:xfrm>
            <a:off x="5252224" y="1578734"/>
            <a:ext cx="6550592" cy="44094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76" t="253" r="18032" b="-253"/>
          <a:stretch/>
        </p:blipFill>
        <p:spPr>
          <a:xfrm>
            <a:off x="332483" y="1578734"/>
            <a:ext cx="4596356" cy="44094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0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12" name="Nadpis 3"/>
          <p:cNvSpPr txBox="1">
            <a:spLocks/>
          </p:cNvSpPr>
          <p:nvPr/>
        </p:nvSpPr>
        <p:spPr>
          <a:xfrm>
            <a:off x="844062" y="0"/>
            <a:ext cx="10509258" cy="132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spc="-1" smtClean="0">
                <a:solidFill>
                  <a:srgbClr val="006047"/>
                </a:solidFill>
                <a:latin typeface="Arial Black"/>
              </a:rPr>
              <a:t>Likvidace invazních druhů</a:t>
            </a:r>
            <a:endParaRPr lang="cs-CZ" sz="40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38" y="992584"/>
            <a:ext cx="3668287" cy="48910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704" y="992584"/>
            <a:ext cx="3862039" cy="2896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453" y="992584"/>
            <a:ext cx="2754173" cy="20665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018" y="3255077"/>
            <a:ext cx="3926608" cy="2628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703" y="4016035"/>
            <a:ext cx="2808867" cy="18675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73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5" name="TextovéPole 1"/>
          <p:cNvSpPr/>
          <p:nvPr/>
        </p:nvSpPr>
        <p:spPr>
          <a:xfrm>
            <a:off x="128016" y="470138"/>
            <a:ext cx="11859768" cy="7992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006047"/>
                </a:solidFill>
                <a:effectLst/>
                <a:uLnTx/>
                <a:uFillTx/>
                <a:latin typeface="Arial Black"/>
                <a:ea typeface="DejaVu Sans"/>
                <a:cs typeface="DejaVu Sans"/>
              </a:rPr>
              <a:t>Info</a:t>
            </a:r>
            <a:r>
              <a:rPr kumimoji="0" lang="cs-CZ" sz="40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6047"/>
                </a:solidFill>
                <a:effectLst/>
                <a:uLnTx/>
                <a:uFillTx/>
                <a:latin typeface="Arial Black"/>
                <a:ea typeface="DejaVu Sans"/>
                <a:cs typeface="DejaVu Sans"/>
              </a:rPr>
              <a:t> a kontakty</a:t>
            </a:r>
            <a:endParaRPr kumimoji="0" lang="cs-CZ" sz="40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60120" y="1408176"/>
            <a:ext cx="10067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https://dotace.nature.cz</a:t>
            </a:r>
          </a:p>
          <a:p>
            <a:pPr algn="ctr"/>
            <a:endParaRPr lang="cs-CZ" sz="2400" dirty="0" smtClean="0"/>
          </a:p>
          <a:p>
            <a:pPr algn="ctr"/>
            <a:r>
              <a:rPr lang="cs-CZ" sz="2400" dirty="0" smtClean="0"/>
              <a:t>https://nature.cz/web/cz/standardy-pece-o-prirodu-a-krajinu</a:t>
            </a:r>
          </a:p>
          <a:p>
            <a:pPr algn="ctr"/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99616" y="3426786"/>
            <a:ext cx="10113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Ing. Zdeněk Myslík – 723 181 180, </a:t>
            </a:r>
            <a:r>
              <a:rPr lang="cs-CZ" dirty="0" smtClean="0">
                <a:hlinkClick r:id="rId3"/>
              </a:rPr>
              <a:t>zdenek.myslik@nature.cz</a:t>
            </a:r>
            <a:r>
              <a:rPr lang="cs-CZ" dirty="0" smtClean="0"/>
              <a:t> – vodní opatření (NPO-POPFK)</a:t>
            </a:r>
          </a:p>
          <a:p>
            <a:endParaRPr lang="cs-CZ" dirty="0" smtClean="0"/>
          </a:p>
          <a:p>
            <a:r>
              <a:rPr lang="cs-CZ" dirty="0" smtClean="0"/>
              <a:t>Mgr. Martin Jiran –   720 543 084, </a:t>
            </a:r>
            <a:r>
              <a:rPr lang="cs-CZ" dirty="0" smtClean="0">
                <a:hlinkClick r:id="rId4"/>
              </a:rPr>
              <a:t>martin.jiran@nature.cz</a:t>
            </a:r>
            <a:r>
              <a:rPr lang="cs-CZ" dirty="0" smtClean="0"/>
              <a:t> – vodní opatření (OPŽP)</a:t>
            </a:r>
          </a:p>
          <a:p>
            <a:endParaRPr lang="cs-CZ" dirty="0" smtClean="0"/>
          </a:p>
          <a:p>
            <a:r>
              <a:rPr lang="cs-CZ" dirty="0" smtClean="0"/>
              <a:t>Bc. Václava </a:t>
            </a:r>
            <a:r>
              <a:rPr lang="cs-CZ" dirty="0" err="1" smtClean="0"/>
              <a:t>Švantnerová</a:t>
            </a:r>
            <a:r>
              <a:rPr lang="cs-CZ" dirty="0" smtClean="0"/>
              <a:t> – 730 190 796, </a:t>
            </a:r>
            <a:r>
              <a:rPr lang="cs-CZ" dirty="0" smtClean="0">
                <a:hlinkClick r:id="rId5"/>
              </a:rPr>
              <a:t>vaclava.svantnerova@nature.cz</a:t>
            </a:r>
            <a:r>
              <a:rPr lang="cs-CZ" dirty="0" smtClean="0"/>
              <a:t> – výsadby (NPO-POPFK, OPŽP)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5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jídlo, podepsat&#10;&#10;Popis byl vytvořen automaticky">
            <a:extLst>
              <a:ext uri="{FF2B5EF4-FFF2-40B4-BE49-F238E27FC236}">
                <a16:creationId xmlns:a16="http://schemas.microsoft.com/office/drawing/2014/main" id="{CDCE3E6D-C4B3-0746-89F1-CFFA8D31A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949" y="935561"/>
            <a:ext cx="2348101" cy="132080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2045D22-B9D1-6A4A-9EB5-A2D26A124158}"/>
              </a:ext>
            </a:extLst>
          </p:cNvPr>
          <p:cNvSpPr txBox="1"/>
          <p:nvPr/>
        </p:nvSpPr>
        <p:spPr>
          <a:xfrm>
            <a:off x="1340376" y="2939704"/>
            <a:ext cx="9511248" cy="193899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6000" kern="1800" dirty="0" smtClean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Děkujeme</a:t>
            </a:r>
          </a:p>
          <a:p>
            <a:pPr algn="ctr"/>
            <a:r>
              <a:rPr lang="cs-CZ" sz="6000" kern="1800" dirty="0" smtClean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za Vaši pozornost</a:t>
            </a:r>
            <a:endParaRPr lang="cs-CZ" sz="6000" kern="1800" dirty="0">
              <a:solidFill>
                <a:srgbClr val="00604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6" name="TextovéPole 1"/>
          <p:cNvSpPr/>
          <p:nvPr/>
        </p:nvSpPr>
        <p:spPr>
          <a:xfrm>
            <a:off x="128016" y="448729"/>
            <a:ext cx="11859768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6047"/>
                </a:solidFill>
                <a:effectLst/>
                <a:uLnTx/>
                <a:uFillTx/>
                <a:latin typeface="Arial Black"/>
                <a:ea typeface="DejaVu Sans"/>
                <a:cs typeface="DejaVu Sans"/>
              </a:rPr>
              <a:t>Operační program</a:t>
            </a:r>
            <a:r>
              <a:rPr kumimoji="0" lang="cs-CZ" sz="4000" b="1" i="0" u="none" strike="noStrike" kern="1200" cap="none" spc="-1" normalizeH="0" noProof="0" dirty="0" smtClean="0">
                <a:ln>
                  <a:noFill/>
                </a:ln>
                <a:solidFill>
                  <a:srgbClr val="006047"/>
                </a:solidFill>
                <a:effectLst/>
                <a:uLnTx/>
                <a:uFillTx/>
                <a:latin typeface="Arial Black"/>
                <a:ea typeface="DejaVu Sans"/>
                <a:cs typeface="DejaVu Sans"/>
              </a:rPr>
              <a:t> životní prostředí </a:t>
            </a:r>
            <a:r>
              <a:rPr lang="cs-CZ" sz="4000" b="1" spc="-1" baseline="0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OP ŽP</a:t>
            </a:r>
            <a:endParaRPr kumimoji="0" lang="cs-CZ" sz="40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0352" y="1609344"/>
            <a:ext cx="105796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Období 2021 – 2027  + 2 roky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Od 250 tis. Kč bez </a:t>
            </a:r>
            <a:r>
              <a:rPr lang="cs-CZ" sz="2400" dirty="0" smtClean="0"/>
              <a:t>DPH, výjimka na opatření proti škodám způsobených ZCHD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Do 200 tis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€ (cca 5</a:t>
            </a:r>
            <a:r>
              <a:rPr lang="cs-CZ" sz="2400" dirty="0" smtClean="0"/>
              <a:t> mil. Kč) – zjednodušená metoda vykazování („ZMV“)</a:t>
            </a:r>
            <a:br>
              <a:rPr lang="cs-CZ" sz="2400" dirty="0" smtClean="0"/>
            </a:br>
            <a:r>
              <a:rPr lang="cs-CZ" sz="2400" dirty="0" smtClean="0"/>
              <a:t>(nad 5 mil. </a:t>
            </a:r>
            <a:r>
              <a:rPr lang="cs-CZ" sz="2400" dirty="0"/>
              <a:t>a u veřejné </a:t>
            </a:r>
            <a:r>
              <a:rPr lang="cs-CZ" sz="2400" dirty="0" smtClean="0"/>
              <a:t>podpory administrace </a:t>
            </a:r>
            <a:r>
              <a:rPr lang="cs-CZ" sz="2400" dirty="0"/>
              <a:t>SFŽP)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Ceny dle nákladů obvyklých opatření („NOO“)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Výzvy zpravidla průběžné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Náklady na projektovou přípravu 7 %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567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4466E67D-D77C-A04D-A5CF-BE71AAC16A94}"/>
              </a:ext>
            </a:extLst>
          </p:cNvPr>
          <p:cNvGrpSpPr/>
          <p:nvPr/>
        </p:nvGrpSpPr>
        <p:grpSpPr>
          <a:xfrm>
            <a:off x="476036" y="374904"/>
            <a:ext cx="10391372" cy="4344757"/>
            <a:chOff x="1195262" y="1060158"/>
            <a:chExt cx="11118231" cy="3094549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25F8EA60-1D40-D945-BDE3-8F3F6106B495}"/>
                </a:ext>
              </a:extLst>
            </p:cNvPr>
            <p:cNvSpPr txBox="1"/>
            <p:nvPr/>
          </p:nvSpPr>
          <p:spPr>
            <a:xfrm>
              <a:off x="1578909" y="1060158"/>
              <a:ext cx="10350937" cy="76200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cs-CZ" sz="4000" b="1" dirty="0" smtClean="0">
                  <a:solidFill>
                    <a:srgbClr val="006047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OPŽP 2021 - 2027</a:t>
              </a:r>
              <a:endParaRPr lang="cs-CZ" sz="4000" b="1" dirty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D544C04F-F656-7545-ACB7-AB4D9892CB7E}"/>
                </a:ext>
              </a:extLst>
            </p:cNvPr>
            <p:cNvSpPr txBox="1"/>
            <p:nvPr/>
          </p:nvSpPr>
          <p:spPr>
            <a:xfrm>
              <a:off x="1195262" y="2120996"/>
              <a:ext cx="11118231" cy="2033711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46AD"/>
                </a:buClr>
                <a:defRPr/>
              </a:pPr>
              <a:endParaRPr lang="cs-CZ" altLang="cs-CZ" sz="2400" dirty="0">
                <a:cs typeface="Arial" panose="020B0604020202020204" pitchFamily="34" charset="0"/>
              </a:endParaRPr>
            </a:p>
            <a:p>
              <a:pPr>
                <a:spcBef>
                  <a:spcPct val="20000"/>
                </a:spcBef>
                <a:buClr>
                  <a:srgbClr val="0046AD"/>
                </a:buClr>
                <a:defRPr/>
              </a:pPr>
              <a:endParaRPr lang="cs-CZ" altLang="cs-CZ" sz="3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just">
                <a:spcAft>
                  <a:spcPts val="600"/>
                </a:spcAft>
              </a:pPr>
              <a:endParaRPr lang="cs-CZ" alt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spcAft>
                  <a:spcPts val="600"/>
                </a:spcAft>
                <a:buFont typeface="+mj-lt"/>
                <a:buAutoNum type="alphaUcPeriod"/>
              </a:pPr>
              <a:endParaRPr lang="cs-CZ" alt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spcAft>
                  <a:spcPts val="600"/>
                </a:spcAft>
                <a:buFont typeface="+mj-lt"/>
                <a:buAutoNum type="alphaUcPeriod"/>
              </a:pPr>
              <a:endParaRPr lang="cs-CZ" altLang="cs-CZ" sz="20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2" name="Graf 11"/>
          <p:cNvGraphicFramePr/>
          <p:nvPr>
            <p:extLst>
              <p:ext uri="{D42A27DB-BD31-4B8C-83A1-F6EECF244321}">
                <p14:modId xmlns:p14="http://schemas.microsoft.com/office/powerpoint/2010/main" val="1172230333"/>
              </p:ext>
            </p:extLst>
          </p:nvPr>
        </p:nvGraphicFramePr>
        <p:xfrm>
          <a:off x="3968435" y="1676915"/>
          <a:ext cx="7543862" cy="405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874271754"/>
              </p:ext>
            </p:extLst>
          </p:nvPr>
        </p:nvGraphicFramePr>
        <p:xfrm>
          <a:off x="556989" y="3340870"/>
          <a:ext cx="2955645" cy="2056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678804325"/>
              </p:ext>
            </p:extLst>
          </p:nvPr>
        </p:nvGraphicFramePr>
        <p:xfrm>
          <a:off x="242763" y="1487148"/>
          <a:ext cx="2462113" cy="146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368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17" name="Nadpis 1"/>
          <p:cNvSpPr/>
          <p:nvPr/>
        </p:nvSpPr>
        <p:spPr>
          <a:xfrm>
            <a:off x="182880" y="142560"/>
            <a:ext cx="11740896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lvl="0" algn="ctr">
              <a:lnSpc>
                <a:spcPct val="90000"/>
              </a:lnSpc>
              <a:buNone/>
            </a:pPr>
            <a:r>
              <a:rPr lang="cs-CZ" sz="4000" b="1" spc="-1" dirty="0">
                <a:solidFill>
                  <a:srgbClr val="006047"/>
                </a:solidFill>
                <a:latin typeface="Arial Black"/>
                <a:ea typeface="DejaVu Sans"/>
              </a:rPr>
              <a:t>Opatření a aktivity v OPŽP 2021 – 2027 </a:t>
            </a:r>
            <a:r>
              <a:rPr dirty="0"/>
              <a:t/>
            </a:r>
            <a:br>
              <a:rPr dirty="0"/>
            </a:br>
            <a:r>
              <a:rPr lang="cs-CZ" sz="3300" b="1" spc="-1" dirty="0">
                <a:latin typeface="Arial Black"/>
                <a:ea typeface="DejaVu Sans"/>
              </a:rPr>
              <a:t> </a:t>
            </a:r>
            <a:r>
              <a:rPr lang="cs-CZ" sz="3300" b="1" spc="-1" dirty="0" smtClean="0">
                <a:solidFill>
                  <a:srgbClr val="FFC000"/>
                </a:solidFill>
                <a:latin typeface="Arial Black"/>
                <a:ea typeface="DejaVu Sans"/>
              </a:rPr>
              <a:t>KLIMA </a:t>
            </a:r>
            <a:r>
              <a:rPr lang="cs-CZ" sz="3300" b="1" spc="-1" dirty="0" smtClean="0">
                <a:latin typeface="Arial Black"/>
                <a:ea typeface="DejaVu Sans"/>
              </a:rPr>
              <a:t>                              </a:t>
            </a:r>
            <a:r>
              <a:rPr lang="cs-CZ" sz="3300" b="1" spc="-1" dirty="0" smtClean="0">
                <a:solidFill>
                  <a:srgbClr val="92D050"/>
                </a:solidFill>
                <a:latin typeface="Arial Black"/>
                <a:ea typeface="DejaVu Sans"/>
              </a:rPr>
              <a:t>PŘÍRODA</a:t>
            </a:r>
            <a:endParaRPr lang="cs-CZ" sz="3300" b="1" strike="noStrike" spc="-1" dirty="0" smtClean="0">
              <a:solidFill>
                <a:srgbClr val="92D050"/>
              </a:solidFill>
              <a:latin typeface="Arial Black"/>
              <a:ea typeface="DejaVu Sans"/>
            </a:endParaRPr>
          </a:p>
        </p:txBody>
      </p:sp>
      <p:sp>
        <p:nvSpPr>
          <p:cNvPr id="18" name="Podnadpis 2"/>
          <p:cNvSpPr/>
          <p:nvPr/>
        </p:nvSpPr>
        <p:spPr>
          <a:xfrm>
            <a:off x="5807160" y="1293120"/>
            <a:ext cx="6313680" cy="487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lvl="0">
              <a:lnSpc>
                <a:spcPct val="100000"/>
              </a:lnSpc>
              <a:buNone/>
            </a:pPr>
            <a:r>
              <a:rPr lang="cs-CZ" sz="1400" b="1" spc="-1" dirty="0">
                <a:latin typeface="Arial"/>
                <a:ea typeface="DejaVu Sans"/>
              </a:rPr>
              <a:t>SC 1.6 Posilování ochrany a zachování přírody, biologické rozmanitosti a zelené infrastruktury, a to i v městských oblastech, a snižování všech forem znečištění</a:t>
            </a:r>
            <a:endParaRPr lang="cs-CZ" sz="1400" b="1" strike="noStrike" spc="-1" dirty="0">
              <a:latin typeface="Arial"/>
              <a:ea typeface="DejaVu Sans"/>
            </a:endParaRPr>
          </a:p>
          <a:p>
            <a:pPr marL="0" lvl="0">
              <a:lnSpc>
                <a:spcPct val="100000"/>
              </a:lnSpc>
              <a:buNone/>
            </a:pPr>
            <a:endParaRPr lang="cs-CZ" sz="1400" b="0" strike="noStrike" spc="-1" dirty="0">
              <a:latin typeface="Arial"/>
            </a:endParaRPr>
          </a:p>
          <a:p>
            <a:pPr marL="285480" lvl="0" indent="-28548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1400" b="0" spc="-1" dirty="0">
                <a:solidFill>
                  <a:srgbClr val="000000"/>
                </a:solidFill>
                <a:latin typeface="Arial"/>
                <a:ea typeface="DejaVu Sans"/>
              </a:rPr>
              <a:t>Opatření 1.6.1 Podpora přírodních stanovišť a druhů a péče o nejcennější části přírody a </a:t>
            </a:r>
            <a:r>
              <a:rPr lang="cs-CZ" sz="1400" b="0" spc="-1" dirty="0" smtClean="0">
                <a:solidFill>
                  <a:srgbClr val="000000"/>
                </a:solidFill>
                <a:latin typeface="Arial"/>
                <a:ea typeface="DejaVu Sans"/>
              </a:rPr>
              <a:t>krajiny</a:t>
            </a:r>
          </a:p>
          <a:p>
            <a:pPr marL="0" lvl="0">
              <a:lnSpc>
                <a:spcPct val="90000"/>
              </a:lnSpc>
              <a:buNone/>
            </a:pPr>
            <a:r>
              <a:rPr lang="cs-CZ" sz="1400" spc="-1" dirty="0" smtClean="0">
                <a:solidFill>
                  <a:srgbClr val="000000"/>
                </a:solidFill>
                <a:latin typeface="Arial"/>
                <a:ea typeface="DejaVu Sans"/>
              </a:rPr>
              <a:t>Aktivity:</a:t>
            </a:r>
            <a:endParaRPr lang="cs-CZ" sz="1400" b="0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285840" lvl="0" indent="-28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pc="-1" dirty="0">
                <a:solidFill>
                  <a:srgbClr val="000000"/>
                </a:solidFill>
                <a:latin typeface="Arial"/>
                <a:ea typeface="DejaVu Sans"/>
              </a:rPr>
              <a:t>1.6.1.1 Péče o přírodní stanoviště a druhy, opatření na podporu ohrožených druhů</a:t>
            </a:r>
            <a:endParaRPr lang="cs-CZ" sz="14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85840" lvl="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pc="-1" dirty="0">
                <a:solidFill>
                  <a:srgbClr val="000000"/>
                </a:solidFill>
                <a:latin typeface="Arial"/>
                <a:ea typeface="DejaVu Sans"/>
              </a:rPr>
              <a:t>1.6.1.2 Péče o chráněná území (přírodní dědictví) </a:t>
            </a:r>
            <a:endParaRPr lang="cs-CZ" sz="14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85840" lvl="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pc="-1" dirty="0">
                <a:solidFill>
                  <a:srgbClr val="000000"/>
                </a:solidFill>
                <a:latin typeface="Arial"/>
                <a:ea typeface="DejaVu Sans"/>
              </a:rPr>
              <a:t>1.6.1.3 Omezení šíření invazních nepůvodních a expanzivních druhů</a:t>
            </a:r>
            <a:endParaRPr lang="cs-CZ" sz="14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85840" lvl="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pc="-1" dirty="0">
                <a:solidFill>
                  <a:srgbClr val="000000"/>
                </a:solidFill>
                <a:latin typeface="Arial"/>
                <a:ea typeface="DejaVu Sans"/>
              </a:rPr>
              <a:t>1.6.1.4 Monitoring ekosystémů, stanovišť a druhů, sběr podkladů, zpracování koncepčních dokumentů pro péči o chráněná území, zajištění územní ochrany chráněných území (přírodního dědictví)</a:t>
            </a:r>
            <a:endParaRPr lang="cs-CZ" sz="14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85840" lvl="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pc="-1" dirty="0">
                <a:solidFill>
                  <a:srgbClr val="000000"/>
                </a:solidFill>
                <a:latin typeface="Arial"/>
                <a:ea typeface="DejaVu Sans"/>
              </a:rPr>
              <a:t>1.6.1.5 Návštěvnická infrastruktura sloužící k usměrnění návštěvníků v chráněných územích a zvýšení povědomí o problematice ochrany přírody</a:t>
            </a:r>
            <a:endParaRPr lang="cs-CZ" sz="14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0" lvl="0">
              <a:lnSpc>
                <a:spcPct val="100000"/>
              </a:lnSpc>
              <a:buNone/>
            </a:pPr>
            <a:endParaRPr lang="cs-CZ" sz="1400" b="0" strike="noStrike" spc="-1" dirty="0">
              <a:latin typeface="Arial"/>
            </a:endParaRPr>
          </a:p>
          <a:p>
            <a:pPr marL="285480" lvl="0" indent="-28548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1400" dirty="0"/>
              <a:t>Opatření 1.6.2 Zprůchodnění migračních překážek pro </a:t>
            </a:r>
            <a:r>
              <a:rPr lang="cs-CZ" sz="1400" dirty="0" smtClean="0"/>
              <a:t>živočichy</a:t>
            </a:r>
          </a:p>
          <a:p>
            <a:pPr marL="0" lvl="0">
              <a:lnSpc>
                <a:spcPct val="100000"/>
              </a:lnSpc>
              <a:buNone/>
            </a:pPr>
            <a:endParaRPr lang="cs-CZ" sz="1400" b="0" strike="noStrike" spc="-1" dirty="0">
              <a:latin typeface="Arial"/>
            </a:endParaRPr>
          </a:p>
          <a:p>
            <a:pPr marL="285480" lvl="0" indent="-28548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1400" dirty="0"/>
              <a:t>Opatření 1.6.3 Modernizace a rozvoj záchranných stanic a záchranných center CITES pro ohrožené druhy živočichů</a:t>
            </a:r>
            <a:endParaRPr lang="cs-CZ" sz="1400" b="0" strike="noStrike" spc="-1" dirty="0"/>
          </a:p>
          <a:p>
            <a:pPr marL="0" lvl="0">
              <a:lnSpc>
                <a:spcPct val="100000"/>
              </a:lnSpc>
              <a:buNone/>
            </a:pPr>
            <a:endParaRPr lang="cs-CZ" sz="1400" b="0" strike="noStrike" spc="-1" dirty="0">
              <a:latin typeface="Arial"/>
            </a:endParaRPr>
          </a:p>
          <a:p>
            <a:pPr marL="0" lvl="0">
              <a:lnSpc>
                <a:spcPct val="100000"/>
              </a:lnSpc>
              <a:buNone/>
            </a:pPr>
            <a:endParaRPr lang="cs-CZ" sz="1400" b="0" strike="noStrike" spc="-1" dirty="0">
              <a:latin typeface="Arial"/>
            </a:endParaRPr>
          </a:p>
          <a:p>
            <a:pPr marL="0" lvl="0">
              <a:lnSpc>
                <a:spcPct val="100000"/>
              </a:lnSpc>
              <a:buNone/>
            </a:pPr>
            <a:endParaRPr lang="cs-CZ" sz="1400" b="0" strike="noStrike" spc="-1" dirty="0">
              <a:latin typeface="Arial"/>
            </a:endParaRPr>
          </a:p>
          <a:p>
            <a:pPr marL="0" lvl="0">
              <a:lnSpc>
                <a:spcPct val="100000"/>
              </a:lnSpc>
              <a:buNone/>
            </a:pPr>
            <a:endParaRPr lang="cs-CZ" sz="1400" b="0" strike="noStrike" spc="-1" dirty="0">
              <a:latin typeface="Arial"/>
            </a:endParaRPr>
          </a:p>
          <a:p>
            <a:pPr marL="0" lvl="0">
              <a:lnSpc>
                <a:spcPct val="100000"/>
              </a:lnSpc>
              <a:buNone/>
            </a:pPr>
            <a:endParaRPr lang="cs-CZ" sz="1400" b="0" strike="noStrike" spc="-1" dirty="0">
              <a:latin typeface="Arial"/>
            </a:endParaRPr>
          </a:p>
          <a:p>
            <a:pPr marL="0" lvl="0">
              <a:lnSpc>
                <a:spcPct val="100000"/>
              </a:lnSpc>
              <a:buNone/>
            </a:pPr>
            <a:endParaRPr lang="cs-CZ" sz="1400" b="0" strike="noStrike" spc="-1" dirty="0">
              <a:latin typeface="Arial"/>
            </a:endParaRPr>
          </a:p>
        </p:txBody>
      </p:sp>
      <p:sp>
        <p:nvSpPr>
          <p:cNvPr id="20" name="Podnadpis 2"/>
          <p:cNvSpPr/>
          <p:nvPr/>
        </p:nvSpPr>
        <p:spPr>
          <a:xfrm>
            <a:off x="118800" y="1324800"/>
            <a:ext cx="5568120" cy="448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lvl="0">
              <a:lnSpc>
                <a:spcPct val="100000"/>
              </a:lnSpc>
              <a:buNone/>
            </a:pPr>
            <a:r>
              <a:rPr lang="cs-CZ" sz="1400" b="1" spc="-1" dirty="0">
                <a:latin typeface="Arial"/>
                <a:ea typeface="DejaVu Sans"/>
              </a:rPr>
              <a:t>SC 1.3 Podpora přizpůsobení se změně klimatu, prevence rizika katastrof a odolnosti vůči nim s přihlédnutím k ekosystémovým přístupům</a:t>
            </a:r>
            <a:endParaRPr lang="cs-CZ" sz="1400" b="1" strike="noStrike" spc="-1" dirty="0">
              <a:latin typeface="Arial"/>
              <a:ea typeface="DejaVu Sans"/>
            </a:endParaRPr>
          </a:p>
          <a:p>
            <a:pPr marL="0" lvl="0">
              <a:lnSpc>
                <a:spcPct val="100000"/>
              </a:lnSpc>
              <a:buNone/>
            </a:pPr>
            <a:endParaRPr lang="cs-CZ" sz="1400" b="0" strike="noStrike" spc="-1" dirty="0">
              <a:latin typeface="Arial"/>
            </a:endParaRPr>
          </a:p>
          <a:p>
            <a:pPr marL="285480" lvl="0" indent="-28548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1400" b="0" spc="-1" dirty="0">
                <a:solidFill>
                  <a:srgbClr val="000000"/>
                </a:solidFill>
                <a:latin typeface="Arial"/>
                <a:ea typeface="DejaVu Sans"/>
              </a:rPr>
              <a:t>Opatření 1.3.1 Podpora přírodě blízkých opatření v krajině a </a:t>
            </a:r>
            <a:r>
              <a:rPr lang="cs-CZ" sz="1400" b="0" spc="-1" dirty="0" smtClean="0">
                <a:solidFill>
                  <a:srgbClr val="000000"/>
                </a:solidFill>
                <a:latin typeface="Arial"/>
                <a:ea typeface="DejaVu Sans"/>
              </a:rPr>
              <a:t>sídlech</a:t>
            </a:r>
          </a:p>
          <a:p>
            <a:pPr marL="0" lvl="0">
              <a:lnSpc>
                <a:spcPct val="100000"/>
              </a:lnSpc>
              <a:buNone/>
            </a:pPr>
            <a:r>
              <a:rPr lang="cs-CZ" sz="1400" spc="-1" dirty="0" smtClean="0">
                <a:solidFill>
                  <a:srgbClr val="000000"/>
                </a:solidFill>
                <a:latin typeface="Arial"/>
                <a:ea typeface="DejaVu Sans"/>
              </a:rPr>
              <a:t>Aktivity:</a:t>
            </a:r>
            <a:endParaRPr lang="cs-CZ" sz="1400" b="0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285840" lvl="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pc="-1" dirty="0">
                <a:solidFill>
                  <a:srgbClr val="000000"/>
                </a:solidFill>
                <a:latin typeface="Arial"/>
                <a:ea typeface="DejaVu Sans"/>
              </a:rPr>
              <a:t>1.3.1.1 Tvorba nových a obnova stávajících přírodě blízkých vodních prvků v krajině včetně sídel</a:t>
            </a:r>
            <a:endParaRPr lang="cs-CZ" sz="14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85840" lvl="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pc="-1" dirty="0">
                <a:solidFill>
                  <a:srgbClr val="000000"/>
                </a:solidFill>
                <a:latin typeface="Arial"/>
                <a:ea typeface="DejaVu Sans"/>
              </a:rPr>
              <a:t>1.3.1.2 Tvorba nových a obnova stávajících vegetačních prvků a struktur, včetně opatření proti vodní a větrné erozi</a:t>
            </a:r>
            <a:endParaRPr lang="cs-CZ" sz="14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85840" lvl="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pc="-1" dirty="0">
                <a:solidFill>
                  <a:srgbClr val="000000"/>
                </a:solidFill>
                <a:latin typeface="Arial"/>
                <a:ea typeface="DejaVu Sans"/>
              </a:rPr>
              <a:t>1.3.1.3 Úprava lesních porostů směrem k přirozené struktuře a druhové skladbě za účelem posílení jejich stability</a:t>
            </a:r>
            <a:endParaRPr lang="cs-CZ" sz="14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85840" lvl="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pc="-1" dirty="0">
                <a:solidFill>
                  <a:srgbClr val="000000"/>
                </a:solidFill>
                <a:latin typeface="Arial"/>
                <a:ea typeface="DejaVu Sans"/>
              </a:rPr>
              <a:t>1.3.1.4 Zakládání a obnova veřejné sídelní zeleně</a:t>
            </a:r>
            <a:endParaRPr lang="cs-CZ" sz="14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85840" lvl="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pc="-1" dirty="0">
                <a:solidFill>
                  <a:srgbClr val="000000"/>
                </a:solidFill>
                <a:latin typeface="Arial"/>
                <a:ea typeface="DejaVu Sans"/>
              </a:rPr>
              <a:t>1.3.1.5 Odstranění či eliminace negativních funkcí odvodňovacích zařízení v krajině</a:t>
            </a:r>
            <a:endParaRPr lang="cs-CZ" sz="14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0" lvl="0">
              <a:lnSpc>
                <a:spcPct val="100000"/>
              </a:lnSpc>
              <a:buNone/>
            </a:pPr>
            <a:endParaRPr lang="cs-CZ" sz="1400" b="0" strike="noStrike" spc="-1" dirty="0">
              <a:latin typeface="Arial"/>
            </a:endParaRPr>
          </a:p>
          <a:p>
            <a:pPr marL="285480" lvl="0" indent="-28548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1400" b="0" spc="-1" dirty="0">
                <a:solidFill>
                  <a:srgbClr val="000000"/>
                </a:solidFill>
                <a:latin typeface="Arial"/>
                <a:ea typeface="DejaVu Sans"/>
              </a:rPr>
              <a:t>Opatření 1.3.2 Zpracování studií a plánů (studie systémů sídelní zeleně, územní studie krajiny, plán územního systému ekologické stability)</a:t>
            </a:r>
            <a:endParaRPr lang="cs-CZ" sz="14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2146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3" name="Obdélník 2"/>
          <p:cNvSpPr/>
          <p:nvPr/>
        </p:nvSpPr>
        <p:spPr>
          <a:xfrm>
            <a:off x="2907534" y="153210"/>
            <a:ext cx="637693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000"/>
              </a:lnSpc>
            </a:pPr>
            <a:r>
              <a:rPr lang="cs-CZ" sz="4000" b="1" dirty="0" smtClean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Role AOPK ČR v OPŽP</a:t>
            </a:r>
            <a:endParaRPr lang="cs-CZ" sz="4000" b="1" dirty="0">
              <a:solidFill>
                <a:srgbClr val="00604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5907926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99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340725"/>
              </p:ext>
            </p:extLst>
          </p:nvPr>
        </p:nvGraphicFramePr>
        <p:xfrm>
          <a:off x="1108987" y="1928001"/>
          <a:ext cx="9294949" cy="272049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091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 </a:t>
                      </a:r>
                      <a:r>
                        <a:rPr lang="cs-CZ" sz="2400" b="1" u="none" strike="noStrike" dirty="0" smtClean="0">
                          <a:effectLst/>
                        </a:rPr>
                        <a:t>Specifický</a:t>
                      </a:r>
                      <a:r>
                        <a:rPr lang="cs-CZ" sz="2400" b="1" u="none" strike="noStrike" baseline="0" dirty="0" smtClean="0">
                          <a:effectLst/>
                        </a:rPr>
                        <a:t> cíl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 smtClean="0">
                          <a:effectLst/>
                        </a:rPr>
                        <a:t>AOPK ČR ZMV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 smtClean="0">
                          <a:effectLst/>
                        </a:rPr>
                        <a:t>SFŽP mimo </a:t>
                      </a:r>
                      <a:r>
                        <a:rPr lang="cs-CZ" sz="2400" b="1" u="none" strike="noStrike" dirty="0">
                          <a:effectLst/>
                        </a:rPr>
                        <a:t>ZMV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83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SC 1.3 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2 330 000 000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                            </a:t>
                      </a:r>
                      <a:r>
                        <a:rPr lang="cs-CZ" sz="2000" u="none" strike="noStrike" dirty="0" smtClean="0">
                          <a:effectLst/>
                        </a:rPr>
                        <a:t>2 </a:t>
                      </a:r>
                      <a:r>
                        <a:rPr lang="cs-CZ" sz="2000" u="none" strike="noStrike" dirty="0">
                          <a:effectLst/>
                        </a:rPr>
                        <a:t>580 000 </a:t>
                      </a:r>
                      <a:r>
                        <a:rPr lang="cs-CZ" sz="2000" u="none" strike="noStrike" dirty="0" smtClean="0">
                          <a:effectLst/>
                        </a:rPr>
                        <a:t>000    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83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SC 1.6 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1 197 500 000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                                 2 322 500 </a:t>
                      </a:r>
                      <a:r>
                        <a:rPr lang="cs-CZ" sz="2000" u="none" strike="noStrike" dirty="0" smtClean="0">
                          <a:effectLst/>
                        </a:rPr>
                        <a:t>000    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283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celkem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>
                          <a:effectLst/>
                        </a:rPr>
                        <a:t>3 527 500 000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>
                          <a:effectLst/>
                        </a:rPr>
                        <a:t>                                 4 902 500 </a:t>
                      </a:r>
                      <a:r>
                        <a:rPr lang="cs-CZ" sz="2000" b="1" u="none" strike="noStrike" dirty="0" smtClean="0">
                          <a:effectLst/>
                        </a:rPr>
                        <a:t>000    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F8EA60-1D40-D945-BDE3-8F3F6106B495}"/>
              </a:ext>
            </a:extLst>
          </p:cNvPr>
          <p:cNvSpPr txBox="1"/>
          <p:nvPr/>
        </p:nvSpPr>
        <p:spPr>
          <a:xfrm>
            <a:off x="588385" y="425242"/>
            <a:ext cx="10336155" cy="80457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cs-CZ" sz="4000" b="1" dirty="0" smtClean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ALOKACE OPŽP</a:t>
            </a:r>
            <a:endParaRPr lang="cs-CZ" sz="4000" b="1" dirty="0">
              <a:solidFill>
                <a:srgbClr val="00604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5F8EA60-1D40-D945-BDE3-8F3F6106B495}"/>
              </a:ext>
            </a:extLst>
          </p:cNvPr>
          <p:cNvSpPr txBox="1"/>
          <p:nvPr/>
        </p:nvSpPr>
        <p:spPr>
          <a:xfrm>
            <a:off x="100584" y="33831"/>
            <a:ext cx="12015215" cy="86177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cs-CZ" sz="4000" b="1" dirty="0" smtClean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Zjednodušené metody vykazování (ZMV)</a:t>
            </a:r>
            <a:endParaRPr lang="cs-CZ" sz="4000" b="1" dirty="0">
              <a:solidFill>
                <a:srgbClr val="00604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536361" y="1344168"/>
            <a:ext cx="10771806" cy="676322"/>
            <a:chOff x="0" y="0"/>
            <a:chExt cx="10771806" cy="1444085"/>
          </a:xfrm>
        </p:grpSpPr>
        <p:sp>
          <p:nvSpPr>
            <p:cNvPr id="10" name="Obdélník 9"/>
            <p:cNvSpPr/>
            <p:nvPr/>
          </p:nvSpPr>
          <p:spPr>
            <a:xfrm>
              <a:off x="0" y="0"/>
              <a:ext cx="10771806" cy="1444085"/>
            </a:xfrm>
            <a:prstGeom prst="rect">
              <a:avLst/>
            </a:prstGeom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ovéPole 10"/>
            <p:cNvSpPr txBox="1"/>
            <p:nvPr/>
          </p:nvSpPr>
          <p:spPr>
            <a:xfrm>
              <a:off x="0" y="0"/>
              <a:ext cx="10771806" cy="1444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800" b="1" kern="1200" dirty="0" smtClean="0"/>
                <a:t>ZMV do 200 tis. EU (5 mil. Kč)</a:t>
              </a:r>
              <a:endParaRPr lang="cs-CZ" sz="4800" b="1" kern="1200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36361" y="2138703"/>
            <a:ext cx="3350842" cy="3282814"/>
            <a:chOff x="0" y="1432652"/>
            <a:chExt cx="3587095" cy="3032578"/>
          </a:xfrm>
        </p:grpSpPr>
        <p:sp>
          <p:nvSpPr>
            <p:cNvPr id="19" name="Obdélník 18"/>
            <p:cNvSpPr/>
            <p:nvPr/>
          </p:nvSpPr>
          <p:spPr>
            <a:xfrm>
              <a:off x="0" y="1432652"/>
              <a:ext cx="3587095" cy="3032578"/>
            </a:xfrm>
            <a:prstGeom prst="rect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ovéPole 19"/>
            <p:cNvSpPr txBox="1"/>
            <p:nvPr/>
          </p:nvSpPr>
          <p:spPr>
            <a:xfrm>
              <a:off x="0" y="1432652"/>
              <a:ext cx="3587095" cy="3032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400" b="1" kern="1200" dirty="0" smtClean="0"/>
                <a:t>Dotace = odhadu skutečných nákladů dle NOO (náklady obvyklýc</a:t>
              </a:r>
              <a:r>
                <a:rPr lang="cs-CZ" sz="3400" b="1" dirty="0" smtClean="0"/>
                <a:t>h opatření)</a:t>
              </a:r>
              <a:endParaRPr lang="cs-CZ" sz="3400" b="1" u="sng" kern="1200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183814" y="2137823"/>
            <a:ext cx="3350842" cy="3282814"/>
            <a:chOff x="3647453" y="1431772"/>
            <a:chExt cx="3587095" cy="3032578"/>
          </a:xfrm>
        </p:grpSpPr>
        <p:sp>
          <p:nvSpPr>
            <p:cNvPr id="17" name="Obdélník 16"/>
            <p:cNvSpPr/>
            <p:nvPr/>
          </p:nvSpPr>
          <p:spPr>
            <a:xfrm>
              <a:off x="3647453" y="1431772"/>
              <a:ext cx="3587095" cy="3032578"/>
            </a:xfrm>
            <a:prstGeom prst="rect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ovéPole 17"/>
            <p:cNvSpPr txBox="1"/>
            <p:nvPr/>
          </p:nvSpPr>
          <p:spPr>
            <a:xfrm>
              <a:off x="3647453" y="1431772"/>
              <a:ext cx="3587095" cy="3032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400" b="1" kern="1200" dirty="0" smtClean="0"/>
                <a:t>Neprokazují se vynaložené výdaje projektu (faktury, doklady…)</a:t>
              </a:r>
              <a:endParaRPr lang="cs-CZ" sz="3400" b="1" kern="1200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7721072" y="2163144"/>
            <a:ext cx="3350843" cy="3201335"/>
            <a:chOff x="7184710" y="1457094"/>
            <a:chExt cx="3587096" cy="2957310"/>
          </a:xfrm>
        </p:grpSpPr>
        <p:sp>
          <p:nvSpPr>
            <p:cNvPr id="15" name="Obdélník 14"/>
            <p:cNvSpPr/>
            <p:nvPr/>
          </p:nvSpPr>
          <p:spPr>
            <a:xfrm>
              <a:off x="7184711" y="1457094"/>
              <a:ext cx="3587095" cy="2957310"/>
            </a:xfrm>
            <a:prstGeom prst="rect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ovéPole 15"/>
            <p:cNvSpPr txBox="1"/>
            <p:nvPr/>
          </p:nvSpPr>
          <p:spPr>
            <a:xfrm>
              <a:off x="7184710" y="1457094"/>
              <a:ext cx="3587095" cy="2957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400" b="1" kern="1200" dirty="0" smtClean="0"/>
                <a:t>Hlavní je splnění výsledku  projektu  (kontrola v terénu/doložené doklady)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9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3" name="TextovéPole 1"/>
          <p:cNvSpPr/>
          <p:nvPr/>
        </p:nvSpPr>
        <p:spPr>
          <a:xfrm>
            <a:off x="2567486" y="306219"/>
            <a:ext cx="6165034" cy="7992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spc="-1" baseline="0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Podání</a:t>
            </a:r>
            <a:r>
              <a:rPr lang="cs-CZ" sz="4000" b="1" spc="-1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 žádosti v ZMV</a:t>
            </a:r>
            <a:endParaRPr kumimoji="0" lang="cs-CZ" sz="40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32104" y="1437200"/>
            <a:ext cx="1076248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Prostřednictvím </a:t>
            </a:r>
            <a:r>
              <a:rPr lang="cs-CZ" sz="2400" dirty="0"/>
              <a:t>JDP (Jednotného dotačního portálu) </a:t>
            </a:r>
            <a:endParaRPr lang="cs-CZ" sz="2400" dirty="0" smtClean="0"/>
          </a:p>
          <a:p>
            <a:r>
              <a:rPr lang="cs-CZ" sz="2400" dirty="0">
                <a:solidFill>
                  <a:srgbClr val="00B0F0"/>
                </a:solidFill>
              </a:rPr>
              <a:t> </a:t>
            </a:r>
            <a:r>
              <a:rPr lang="cs-CZ" sz="2400" dirty="0" smtClean="0">
                <a:solidFill>
                  <a:srgbClr val="00B0F0"/>
                </a:solidFill>
              </a:rPr>
              <a:t>   </a:t>
            </a:r>
            <a:r>
              <a:rPr lang="cs-CZ" sz="2400" u="sng" dirty="0" smtClean="0">
                <a:solidFill>
                  <a:srgbClr val="0070C0"/>
                </a:solidFill>
              </a:rPr>
              <a:t>https</a:t>
            </a:r>
            <a:r>
              <a:rPr lang="cs-CZ" sz="2400" u="sng" dirty="0">
                <a:solidFill>
                  <a:srgbClr val="0070C0"/>
                </a:solidFill>
              </a:rPr>
              <a:t>://isprofin.mfcr.cz/rispf/</a:t>
            </a:r>
            <a:endParaRPr lang="cs-CZ" sz="2400" u="sng" dirty="0" smtClean="0">
              <a:solidFill>
                <a:srgbClr val="0070C0"/>
              </a:solidFill>
            </a:endParaRPr>
          </a:p>
          <a:p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Elektronický rozpočet  - E L F  </a:t>
            </a:r>
          </a:p>
          <a:p>
            <a:r>
              <a:rPr lang="cs-CZ" sz="2400" dirty="0" smtClean="0"/>
              <a:t>    </a:t>
            </a:r>
            <a:r>
              <a:rPr lang="cs-CZ" sz="2400" u="sng" dirty="0" smtClean="0">
                <a:solidFill>
                  <a:srgbClr val="00B0F0"/>
                </a:solidFill>
                <a:hlinkClick r:id="rId3"/>
              </a:rPr>
              <a:t>https</a:t>
            </a:r>
            <a:r>
              <a:rPr lang="cs-CZ" sz="2400" u="sng" dirty="0">
                <a:solidFill>
                  <a:srgbClr val="00B0F0"/>
                </a:solidFill>
                <a:hlinkClick r:id="rId3"/>
              </a:rPr>
              <a:t>://rozpocet.nature.cz</a:t>
            </a:r>
            <a:r>
              <a:rPr lang="cs-CZ" sz="2400" u="sng" dirty="0" smtClean="0">
                <a:solidFill>
                  <a:srgbClr val="00B0F0"/>
                </a:solidFill>
                <a:hlinkClick r:id="rId3"/>
              </a:rPr>
              <a:t>/</a:t>
            </a:r>
            <a:endParaRPr lang="cs-CZ" sz="2400" u="sng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Výzvy a podrobnosti </a:t>
            </a:r>
          </a:p>
          <a:p>
            <a:r>
              <a:rPr lang="cs-CZ" sz="2400" dirty="0" smtClean="0"/>
              <a:t>    </a:t>
            </a:r>
            <a:r>
              <a:rPr lang="cs-CZ" sz="2400" u="sng" dirty="0" smtClean="0">
                <a:solidFill>
                  <a:srgbClr val="0070C0"/>
                </a:solidFill>
              </a:rPr>
              <a:t>https</a:t>
            </a:r>
            <a:r>
              <a:rPr lang="cs-CZ" sz="2400" u="sng" dirty="0">
                <a:solidFill>
                  <a:srgbClr val="0070C0"/>
                </a:solidFill>
              </a:rPr>
              <a:t>://dotace.nature.cz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Ceny dle „Nákladů obvyklých opatření“ a výše % podpory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Proplácení na základě </a:t>
            </a:r>
            <a:r>
              <a:rPr lang="cs-CZ" sz="2400" dirty="0" err="1" smtClean="0"/>
              <a:t>ŽoP</a:t>
            </a:r>
            <a:r>
              <a:rPr lang="cs-CZ" sz="2400" dirty="0" smtClean="0"/>
              <a:t> (Žádosti o platbu) bez prokazování vynaložených nákladů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55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3" name="TextovéPole 1"/>
          <p:cNvSpPr/>
          <p:nvPr/>
        </p:nvSpPr>
        <p:spPr>
          <a:xfrm>
            <a:off x="2814374" y="375577"/>
            <a:ext cx="5596128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spc="-1" baseline="0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Výše</a:t>
            </a:r>
            <a:r>
              <a:rPr lang="cs-CZ" sz="4000" b="1" spc="-1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 dotace </a:t>
            </a:r>
            <a:r>
              <a:rPr lang="cs-CZ" sz="4000" b="1" spc="-1" baseline="0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OP ŽP</a:t>
            </a:r>
            <a:endParaRPr kumimoji="0" lang="cs-CZ" sz="40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50619"/>
              </p:ext>
            </p:extLst>
          </p:nvPr>
        </p:nvGraphicFramePr>
        <p:xfrm>
          <a:off x="1548438" y="1606634"/>
          <a:ext cx="8128000" cy="4079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7011671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24673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Typ</a:t>
                      </a:r>
                      <a:r>
                        <a:rPr lang="cs-CZ" baseline="0" dirty="0" smtClean="0"/>
                        <a:t> opatření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Výše podpory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589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Výsadba dřevin – sídelní</a:t>
                      </a:r>
                      <a:r>
                        <a:rPr lang="cs-CZ" baseline="0" dirty="0" smtClean="0"/>
                        <a:t> zeleň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85 %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147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Výsadba dřevin – volná krajina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80 %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0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Výsadba dřevin (realizace ÚSES)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0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Tvorba tůní a mokřadů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9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RVT</a:t>
                      </a:r>
                      <a:r>
                        <a:rPr lang="cs-CZ" baseline="0" dirty="0" smtClean="0"/>
                        <a:t> toků a niv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100 %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37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Malé vodní nádrže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84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Malé vodní</a:t>
                      </a:r>
                      <a:r>
                        <a:rPr lang="cs-CZ" baseline="0" dirty="0" smtClean="0"/>
                        <a:t> nádrže v biocentrech (ÚSES)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 </a:t>
                      </a:r>
                      <a:r>
                        <a:rPr lang="cs-CZ" dirty="0" smtClean="0"/>
                        <a:t>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662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Malé vodní nádrže v chráněných</a:t>
                      </a:r>
                      <a:r>
                        <a:rPr lang="cs-CZ" baseline="0" dirty="0" smtClean="0"/>
                        <a:t> území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85 %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54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Likvidace invazních druhů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85 %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74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Péče o přírodní stanoviště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90 %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524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8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945</Words>
  <Application>Microsoft Office PowerPoint</Application>
  <PresentationFormat>Širokoúhlá obrazovka</PresentationFormat>
  <Paragraphs>198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DejaVu Sans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Péče o cenná travní společenstva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Smucar</dc:creator>
  <cp:lastModifiedBy>Zdeněk Myslík</cp:lastModifiedBy>
  <cp:revision>86</cp:revision>
  <dcterms:created xsi:type="dcterms:W3CDTF">2020-01-30T14:26:49Z</dcterms:created>
  <dcterms:modified xsi:type="dcterms:W3CDTF">2024-03-06T11:07:11Z</dcterms:modified>
</cp:coreProperties>
</file>